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85" r:id="rId2"/>
    <p:sldId id="287" r:id="rId3"/>
    <p:sldId id="296" r:id="rId4"/>
    <p:sldId id="289" r:id="rId5"/>
    <p:sldId id="297" r:id="rId6"/>
    <p:sldId id="291" r:id="rId7"/>
    <p:sldId id="292" r:id="rId8"/>
    <p:sldId id="293" r:id="rId9"/>
    <p:sldId id="294" r:id="rId10"/>
    <p:sldId id="29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63"/>
    <a:srgbClr val="DE6224"/>
    <a:srgbClr val="112D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21" autoAdjust="0"/>
    <p:restoredTop sz="85027"/>
  </p:normalViewPr>
  <p:slideViewPr>
    <p:cSldViewPr snapToGrid="0" snapToObjects="1">
      <p:cViewPr varScale="1">
        <p:scale>
          <a:sx n="58" d="100"/>
          <a:sy n="58" d="100"/>
        </p:scale>
        <p:origin x="1272" y="33"/>
      </p:cViewPr>
      <p:guideLst>
        <p:guide orient="horz" pos="2160"/>
        <p:guide pos="2880"/>
      </p:guideLst>
    </p:cSldViewPr>
  </p:slideViewPr>
  <p:notesTextViewPr>
    <p:cViewPr>
      <p:scale>
        <a:sx n="140" d="100"/>
        <a:sy n="14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51ABC5-20D0-D74F-AF5B-D12E29F056C7}" type="datetimeFigureOut">
              <a:rPr lang="en-US" smtClean="0"/>
              <a:t>1/17/2018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05198C-61A4-684F-B181-785A981674B1}" type="slidenum">
              <a:rPr lang="en-US" smtClean="0"/>
              <a:t>‹#›</a:t>
            </a:fld>
            <a:endParaRPr lang="en-US"/>
          </a:p>
        </p:txBody>
      </p:sp>
    </p:spTree>
    <p:extLst>
      <p:ext uri="{BB962C8B-B14F-4D97-AF65-F5344CB8AC3E}">
        <p14:creationId xmlns:p14="http://schemas.microsoft.com/office/powerpoint/2010/main" val="30729804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6DA663-002D-43F6-83C8-D36CB843ACDB}" type="datetimeFigureOut">
              <a:rPr lang="en-US" smtClean="0"/>
              <a:t>1/17/2018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2BDBC1-16D3-48AC-9842-A7BA0E9816D5}" type="slidenum">
              <a:rPr lang="en-US" smtClean="0"/>
              <a:t>‹#›</a:t>
            </a:fld>
            <a:endParaRPr lang="en-US"/>
          </a:p>
        </p:txBody>
      </p:sp>
    </p:spTree>
    <p:extLst>
      <p:ext uri="{BB962C8B-B14F-4D97-AF65-F5344CB8AC3E}">
        <p14:creationId xmlns:p14="http://schemas.microsoft.com/office/powerpoint/2010/main" val="573896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2BDBC1-16D3-48AC-9842-A7BA0E9816D5}" type="slidenum">
              <a:rPr lang="en-US" smtClean="0"/>
              <a:t>1</a:t>
            </a:fld>
            <a:endParaRPr lang="en-US"/>
          </a:p>
        </p:txBody>
      </p:sp>
    </p:spTree>
    <p:extLst>
      <p:ext uri="{BB962C8B-B14F-4D97-AF65-F5344CB8AC3E}">
        <p14:creationId xmlns:p14="http://schemas.microsoft.com/office/powerpoint/2010/main" val="194468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another research topic is about erasure coding. As is known to everybody, disk and node failures are inevitable in storage systems. Hence, in order to protect data, either replication or erasure coding should be employed. Since using erasure coding requires much less storage overhead, it is increasingly popular in recent years. We are particularly interested in a class of erasure codes called array codes, since their encoding and decoding procedures are quite efficient in that they use only XOR and cyclic shift operations.</a:t>
            </a:r>
          </a:p>
          <a:p>
            <a:endParaRPr lang="en-US" dirty="0"/>
          </a:p>
        </p:txBody>
      </p:sp>
      <p:sp>
        <p:nvSpPr>
          <p:cNvPr id="4" name="Slide Number Placeholder 3"/>
          <p:cNvSpPr>
            <a:spLocks noGrp="1"/>
          </p:cNvSpPr>
          <p:nvPr>
            <p:ph type="sldNum" sz="quarter" idx="10"/>
          </p:nvPr>
        </p:nvSpPr>
        <p:spPr/>
        <p:txBody>
          <a:bodyPr/>
          <a:lstStyle/>
          <a:p>
            <a:fld id="{702BDBC1-16D3-48AC-9842-A7BA0E9816D5}" type="slidenum">
              <a:rPr lang="en-US" smtClean="0"/>
              <a:t>2</a:t>
            </a:fld>
            <a:endParaRPr lang="en-US"/>
          </a:p>
        </p:txBody>
      </p:sp>
    </p:spTree>
    <p:extLst>
      <p:ext uri="{BB962C8B-B14F-4D97-AF65-F5344CB8AC3E}">
        <p14:creationId xmlns:p14="http://schemas.microsoft.com/office/powerpoint/2010/main" val="315464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Our another research topic is about erasure coding. As is known to everybody, disk and node failures are inevitable in storage systems. Hence, in order to protect data, either replication or erasure coding should be employed. Since using erasure coding requires much less storage overhead, it is increasingly popular in recent years. We are particularly interested in a class of erasure codes called array codes, since their encoding and decoding procedures are quite efficient in that they use only XOR and cyclic shift operations.</a:t>
            </a:r>
          </a:p>
          <a:p>
            <a:endParaRPr lang="en-US" dirty="0"/>
          </a:p>
        </p:txBody>
      </p:sp>
      <p:sp>
        <p:nvSpPr>
          <p:cNvPr id="4" name="Slide Number Placeholder 3"/>
          <p:cNvSpPr>
            <a:spLocks noGrp="1"/>
          </p:cNvSpPr>
          <p:nvPr>
            <p:ph type="sldNum" sz="quarter" idx="10"/>
          </p:nvPr>
        </p:nvSpPr>
        <p:spPr/>
        <p:txBody>
          <a:bodyPr/>
          <a:lstStyle/>
          <a:p>
            <a:fld id="{702BDBC1-16D3-48AC-9842-A7BA0E9816D5}" type="slidenum">
              <a:rPr lang="en-US" smtClean="0"/>
              <a:t>3</a:t>
            </a:fld>
            <a:endParaRPr lang="en-US"/>
          </a:p>
        </p:txBody>
      </p:sp>
    </p:spTree>
    <p:extLst>
      <p:ext uri="{BB962C8B-B14F-4D97-AF65-F5344CB8AC3E}">
        <p14:creationId xmlns:p14="http://schemas.microsoft.com/office/powerpoint/2010/main" val="868818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being applied to storage systems, here are several performance metrics that are usually concerned by array codes’ researchers, i.e., encoding complexity, decoding complexity, update complexity, and I/O cost during decoding. The encoding and decoding complexities determine the computational overhead of storage systems that employ array codes, while the update complexity and I/O cost during decoding affect the I/O and communication cost of the system.</a:t>
            </a:r>
          </a:p>
          <a:p>
            <a:endParaRPr lang="en-US" dirty="0"/>
          </a:p>
        </p:txBody>
      </p:sp>
      <p:sp>
        <p:nvSpPr>
          <p:cNvPr id="4" name="Slide Number Placeholder 3"/>
          <p:cNvSpPr>
            <a:spLocks noGrp="1"/>
          </p:cNvSpPr>
          <p:nvPr>
            <p:ph type="sldNum" sz="quarter" idx="10"/>
          </p:nvPr>
        </p:nvSpPr>
        <p:spPr/>
        <p:txBody>
          <a:bodyPr/>
          <a:lstStyle/>
          <a:p>
            <a:fld id="{702BDBC1-16D3-48AC-9842-A7BA0E9816D5}" type="slidenum">
              <a:rPr lang="en-US" smtClean="0"/>
              <a:t>4</a:t>
            </a:fld>
            <a:endParaRPr lang="en-US"/>
          </a:p>
        </p:txBody>
      </p:sp>
    </p:spTree>
    <p:extLst>
      <p:ext uri="{BB962C8B-B14F-4D97-AF65-F5344CB8AC3E}">
        <p14:creationId xmlns:p14="http://schemas.microsoft.com/office/powerpoint/2010/main" val="90061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the demand of storage systems, there are several important issues of array codes need to be solved, such as how to construct efficient and highly fault-tolerant array codes, how to construct array codes without code length limit, how to minimize the encoding, decoding and update complexities, and how to minimize the I/O cost during decoding. These issues are significant and challenging, and our long-term research goal is to completely solve them.</a:t>
            </a:r>
          </a:p>
        </p:txBody>
      </p:sp>
      <p:sp>
        <p:nvSpPr>
          <p:cNvPr id="4" name="Slide Number Placeholder 3"/>
          <p:cNvSpPr>
            <a:spLocks noGrp="1"/>
          </p:cNvSpPr>
          <p:nvPr>
            <p:ph type="sldNum" sz="quarter" idx="10"/>
          </p:nvPr>
        </p:nvSpPr>
        <p:spPr/>
        <p:txBody>
          <a:bodyPr/>
          <a:lstStyle/>
          <a:p>
            <a:fld id="{702BDBC1-16D3-48AC-9842-A7BA0E9816D5}" type="slidenum">
              <a:rPr lang="en-US" smtClean="0"/>
              <a:t>5</a:t>
            </a:fld>
            <a:endParaRPr lang="en-US"/>
          </a:p>
        </p:txBody>
      </p:sp>
    </p:spTree>
    <p:extLst>
      <p:ext uri="{BB962C8B-B14F-4D97-AF65-F5344CB8AC3E}">
        <p14:creationId xmlns:p14="http://schemas.microsoft.com/office/powerpoint/2010/main" val="371636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702BDBC1-16D3-48AC-9842-A7BA0E9816D5}" type="slidenum">
              <a:rPr lang="en-US" smtClean="0"/>
              <a:t>6</a:t>
            </a:fld>
            <a:endParaRPr lang="en-US"/>
          </a:p>
        </p:txBody>
      </p:sp>
    </p:spTree>
    <p:extLst>
      <p:ext uri="{BB962C8B-B14F-4D97-AF65-F5344CB8AC3E}">
        <p14:creationId xmlns:p14="http://schemas.microsoft.com/office/powerpoint/2010/main" val="2802005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02BDBC1-16D3-48AC-9842-A7BA0E9816D5}" type="slidenum">
              <a:rPr lang="en-US" smtClean="0"/>
              <a:t>7</a:t>
            </a:fld>
            <a:endParaRPr lang="en-US"/>
          </a:p>
        </p:txBody>
      </p:sp>
    </p:spTree>
    <p:extLst>
      <p:ext uri="{BB962C8B-B14F-4D97-AF65-F5344CB8AC3E}">
        <p14:creationId xmlns:p14="http://schemas.microsoft.com/office/powerpoint/2010/main" val="841123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We have got involved in this field for several years, and have obtained some achievements. In particular, we have constructed several classes of lowest density MDS array codes with optimal properties, and designed an improved decoding algorithm for the generalized RDP codes. Most of the results have been published in top journals. Since the presentation time is limited, we cannot show the technical details of these results. Nevertheless, we have prepared a poster regarded to our recent work, so please take a look at our poster later if you are interested in our research.</a:t>
            </a:r>
          </a:p>
        </p:txBody>
      </p:sp>
      <p:sp>
        <p:nvSpPr>
          <p:cNvPr id="4" name="Slide Number Placeholder 3"/>
          <p:cNvSpPr>
            <a:spLocks noGrp="1"/>
          </p:cNvSpPr>
          <p:nvPr>
            <p:ph type="sldNum" sz="quarter" idx="10"/>
          </p:nvPr>
        </p:nvSpPr>
        <p:spPr/>
        <p:txBody>
          <a:bodyPr/>
          <a:lstStyle/>
          <a:p>
            <a:fld id="{702BDBC1-16D3-48AC-9842-A7BA0E9816D5}" type="slidenum">
              <a:rPr lang="en-US" smtClean="0"/>
              <a:t>9</a:t>
            </a:fld>
            <a:endParaRPr lang="en-US"/>
          </a:p>
        </p:txBody>
      </p:sp>
    </p:spTree>
    <p:extLst>
      <p:ext uri="{BB962C8B-B14F-4D97-AF65-F5344CB8AC3E}">
        <p14:creationId xmlns:p14="http://schemas.microsoft.com/office/powerpoint/2010/main" val="1763686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2BDBC1-16D3-48AC-9842-A7BA0E9816D5}" type="slidenum">
              <a:rPr lang="en-US" smtClean="0"/>
              <a:t>10</a:t>
            </a:fld>
            <a:endParaRPr lang="en-US"/>
          </a:p>
        </p:txBody>
      </p:sp>
    </p:spTree>
    <p:extLst>
      <p:ext uri="{BB962C8B-B14F-4D97-AF65-F5344CB8AC3E}">
        <p14:creationId xmlns:p14="http://schemas.microsoft.com/office/powerpoint/2010/main" val="360973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jpeg"/><Relationship Id="rId4" Type="http://schemas.openxmlformats.org/officeDocument/2006/relationships/image" Target="../media/image2.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3872" y="2294813"/>
            <a:ext cx="9158197" cy="2022976"/>
          </a:xfrm>
          <a:prstGeom prst="rect">
            <a:avLst/>
          </a:prstGeom>
          <a:solidFill>
            <a:srgbClr val="112D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151030" y="2803504"/>
            <a:ext cx="5822972" cy="1143000"/>
          </a:xfrm>
        </p:spPr>
        <p:txBody>
          <a:bodyPr/>
          <a:lstStyle>
            <a:lvl1pPr>
              <a:defRPr baseline="0">
                <a:solidFill>
                  <a:schemeClr val="bg1"/>
                </a:solidFill>
              </a:defRPr>
            </a:lvl1pPr>
          </a:lstStyle>
          <a:p>
            <a:r>
              <a:rPr lang="en-US" dirty="0"/>
              <a:t>Click to add Presentation Title</a:t>
            </a:r>
          </a:p>
        </p:txBody>
      </p:sp>
      <p:cxnSp>
        <p:nvCxnSpPr>
          <p:cNvPr id="6" name="Straight Connector 5"/>
          <p:cNvCxnSpPr/>
          <p:nvPr userDrawn="1"/>
        </p:nvCxnSpPr>
        <p:spPr>
          <a:xfrm>
            <a:off x="-351529" y="4615951"/>
            <a:ext cx="10204505" cy="1"/>
          </a:xfrm>
          <a:prstGeom prst="line">
            <a:avLst/>
          </a:prstGeom>
          <a:ln w="12700">
            <a:solidFill>
              <a:srgbClr val="DE622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351529" y="1995989"/>
            <a:ext cx="9638692" cy="0"/>
          </a:xfrm>
          <a:prstGeom prst="line">
            <a:avLst/>
          </a:prstGeom>
          <a:ln w="12700">
            <a:solidFill>
              <a:srgbClr val="DE6224"/>
            </a:solidFill>
          </a:ln>
        </p:spPr>
        <p:style>
          <a:lnRef idx="1">
            <a:schemeClr val="accent1"/>
          </a:lnRef>
          <a:fillRef idx="0">
            <a:schemeClr val="accent1"/>
          </a:fillRef>
          <a:effectRef idx="0">
            <a:schemeClr val="accent1"/>
          </a:effectRef>
          <a:fontRef idx="minor">
            <a:schemeClr val="tx1"/>
          </a:fontRef>
        </p:style>
      </p:cxnSp>
      <p:sp>
        <p:nvSpPr>
          <p:cNvPr id="9" name="Subtitle 2"/>
          <p:cNvSpPr>
            <a:spLocks noGrp="1"/>
          </p:cNvSpPr>
          <p:nvPr>
            <p:ph type="subTitle" idx="1" hasCustomPrompt="1"/>
          </p:nvPr>
        </p:nvSpPr>
        <p:spPr>
          <a:xfrm>
            <a:off x="2873353" y="4638631"/>
            <a:ext cx="5822972" cy="1752600"/>
          </a:xfrm>
          <a:prstGeom prst="rect">
            <a:avLst/>
          </a:prstGeom>
        </p:spPr>
        <p:txBody>
          <a:bodyPr/>
          <a:lstStyle>
            <a:lvl1pPr marL="0" indent="0" algn="r">
              <a:buNone/>
              <a:defRPr sz="3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author name(s)</a:t>
            </a:r>
          </a:p>
        </p:txBody>
      </p:sp>
      <p:pic>
        <p:nvPicPr>
          <p:cNvPr id="12" name="Picture 11" descr="iPerform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990" y="775086"/>
            <a:ext cx="1669567" cy="652095"/>
          </a:xfrm>
          <a:prstGeom prst="rect">
            <a:avLst/>
          </a:prstGeom>
        </p:spPr>
      </p:pic>
      <p:sp>
        <p:nvSpPr>
          <p:cNvPr id="13" name="TextBox 12"/>
          <p:cNvSpPr txBox="1"/>
          <p:nvPr userDrawn="1"/>
        </p:nvSpPr>
        <p:spPr>
          <a:xfrm>
            <a:off x="1852839" y="657740"/>
            <a:ext cx="6984350" cy="769441"/>
          </a:xfrm>
          <a:prstGeom prst="rect">
            <a:avLst/>
          </a:prstGeom>
          <a:noFill/>
        </p:spPr>
        <p:txBody>
          <a:bodyPr wrap="square" rtlCol="0">
            <a:spAutoFit/>
          </a:bodyPr>
          <a:lstStyle/>
          <a:p>
            <a:r>
              <a:rPr lang="en-US" sz="2200" b="1" dirty="0">
                <a:solidFill>
                  <a:schemeClr val="accent1">
                    <a:lumMod val="50000"/>
                  </a:schemeClr>
                </a:solidFill>
              </a:rPr>
              <a:t>the </a:t>
            </a:r>
            <a:r>
              <a:rPr lang="en-US" sz="2200" b="1" dirty="0" err="1">
                <a:solidFill>
                  <a:schemeClr val="accent1">
                    <a:lumMod val="50000"/>
                  </a:schemeClr>
                </a:solidFill>
              </a:rPr>
              <a:t>iPerform</a:t>
            </a:r>
            <a:r>
              <a:rPr lang="en-US" sz="2200" b="1" dirty="0">
                <a:solidFill>
                  <a:schemeClr val="accent1">
                    <a:lumMod val="50000"/>
                  </a:schemeClr>
                </a:solidFill>
              </a:rPr>
              <a:t> Center</a:t>
            </a:r>
          </a:p>
          <a:p>
            <a:r>
              <a:rPr lang="en-US" sz="2200" i="1" dirty="0">
                <a:solidFill>
                  <a:schemeClr val="tx1"/>
                </a:solidFill>
              </a:rPr>
              <a:t>for Assistive Technologies to Enhance Human</a:t>
            </a:r>
            <a:r>
              <a:rPr lang="en-US" sz="2200" i="1" baseline="0" dirty="0">
                <a:solidFill>
                  <a:schemeClr val="tx1"/>
                </a:solidFill>
              </a:rPr>
              <a:t> </a:t>
            </a:r>
            <a:r>
              <a:rPr lang="en-US" sz="2200" i="1" dirty="0">
                <a:solidFill>
                  <a:schemeClr val="tx1"/>
                </a:solidFill>
              </a:rPr>
              <a:t>Performance</a:t>
            </a:r>
          </a:p>
        </p:txBody>
      </p:sp>
      <p:pic>
        <p:nvPicPr>
          <p:cNvPr id="14" name="Picture 13" descr="nsflogo.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38278" y="207884"/>
            <a:ext cx="820413" cy="824076"/>
          </a:xfrm>
          <a:prstGeom prst="rect">
            <a:avLst/>
          </a:prstGeom>
        </p:spPr>
      </p:pic>
      <p:pic>
        <p:nvPicPr>
          <p:cNvPr id="17" name="Picture 16" descr="utdlogo.gif"/>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665677" y="6256691"/>
            <a:ext cx="1367744" cy="518369"/>
          </a:xfrm>
          <a:prstGeom prst="rect">
            <a:avLst/>
          </a:prstGeom>
        </p:spPr>
      </p:pic>
      <p:pic>
        <p:nvPicPr>
          <p:cNvPr id="18" name="Picture 17" descr="utalogo.jpe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112141" y="6321160"/>
            <a:ext cx="1383436" cy="442560"/>
          </a:xfrm>
          <a:prstGeom prst="rect">
            <a:avLst/>
          </a:prstGeom>
        </p:spPr>
      </p:pic>
      <p:sp>
        <p:nvSpPr>
          <p:cNvPr id="15" name="Title Placeholder 1"/>
          <p:cNvSpPr txBox="1">
            <a:spLocks/>
          </p:cNvSpPr>
          <p:nvPr userDrawn="1"/>
        </p:nvSpPr>
        <p:spPr>
          <a:xfrm>
            <a:off x="48970" y="1468206"/>
            <a:ext cx="5705589" cy="482423"/>
          </a:xfrm>
          <a:prstGeom prst="rect">
            <a:avLst/>
          </a:prstGeom>
        </p:spPr>
        <p:txBody>
          <a:bodyPr vert="horz" lIns="91440" tIns="45720" rIns="91440" bIns="45720" rtlCol="0" anchor="b">
            <a:normAutofit/>
          </a:bodyPr>
          <a:lstStyle>
            <a:lvl1pPr algn="l" defTabSz="457200" rtl="0" eaLnBrk="1" latinLnBrk="0" hangingPunct="1">
              <a:spcBef>
                <a:spcPct val="0"/>
              </a:spcBef>
              <a:buNone/>
              <a:defRPr sz="3500" b="1" kern="1200">
                <a:solidFill>
                  <a:srgbClr val="003263"/>
                </a:solidFill>
                <a:latin typeface="Calibri"/>
                <a:ea typeface="+mj-ea"/>
                <a:cs typeface="Calibri"/>
              </a:defRPr>
            </a:lvl1pPr>
          </a:lstStyle>
          <a:p>
            <a:r>
              <a:rPr lang="en-US" sz="1600" b="0" i="0" dirty="0">
                <a:solidFill>
                  <a:schemeClr val="tx2">
                    <a:lumMod val="60000"/>
                    <a:lumOff val="40000"/>
                  </a:schemeClr>
                </a:solidFill>
              </a:rPr>
              <a:t>I/UCRC </a:t>
            </a:r>
            <a:r>
              <a:rPr lang="en-US" sz="1600" b="0" i="0" baseline="0" dirty="0">
                <a:solidFill>
                  <a:schemeClr val="tx2">
                    <a:lumMod val="60000"/>
                    <a:lumOff val="40000"/>
                  </a:schemeClr>
                </a:solidFill>
              </a:rPr>
              <a:t>Planning Workshop at the University of Texas at Arlington</a:t>
            </a:r>
            <a:endParaRPr lang="en-US" sz="1600" b="0" i="0" dirty="0">
              <a:solidFill>
                <a:schemeClr val="tx2">
                  <a:lumMod val="60000"/>
                  <a:lumOff val="40000"/>
                </a:schemeClr>
              </a:solidFill>
            </a:endParaRPr>
          </a:p>
        </p:txBody>
      </p:sp>
      <p:sp>
        <p:nvSpPr>
          <p:cNvPr id="16" name="TextBox 15"/>
          <p:cNvSpPr txBox="1"/>
          <p:nvPr userDrawn="1"/>
        </p:nvSpPr>
        <p:spPr>
          <a:xfrm>
            <a:off x="-14197" y="6192709"/>
            <a:ext cx="5039949" cy="646331"/>
          </a:xfrm>
          <a:prstGeom prst="rect">
            <a:avLst/>
          </a:prstGeom>
          <a:noFill/>
        </p:spPr>
        <p:txBody>
          <a:bodyPr wrap="square" rtlCol="0">
            <a:spAutoFit/>
          </a:bodyPr>
          <a:lstStyle/>
          <a:p>
            <a:r>
              <a:rPr lang="en-US" dirty="0">
                <a:solidFill>
                  <a:schemeClr val="accent1">
                    <a:lumMod val="75000"/>
                  </a:schemeClr>
                </a:solidFill>
              </a:rPr>
              <a:t>I/UCRC iPerform Center – Industrial Advisory Board Meeting, Nov</a:t>
            </a:r>
            <a:r>
              <a:rPr lang="en-US" baseline="0" dirty="0">
                <a:solidFill>
                  <a:schemeClr val="accent1">
                    <a:lumMod val="75000"/>
                  </a:schemeClr>
                </a:solidFill>
              </a:rPr>
              <a:t> 10</a:t>
            </a:r>
            <a:r>
              <a:rPr lang="en-US" dirty="0">
                <a:solidFill>
                  <a:schemeClr val="accent1">
                    <a:lumMod val="75000"/>
                  </a:schemeClr>
                </a:solidFill>
              </a:rPr>
              <a:t>, 2017</a:t>
            </a:r>
          </a:p>
        </p:txBody>
      </p:sp>
      <p:sp>
        <p:nvSpPr>
          <p:cNvPr id="20" name="Slide Number Placeholder 4"/>
          <p:cNvSpPr>
            <a:spLocks noGrp="1"/>
          </p:cNvSpPr>
          <p:nvPr>
            <p:ph type="sldNum" sz="quarter" idx="4"/>
          </p:nvPr>
        </p:nvSpPr>
        <p:spPr>
          <a:xfrm>
            <a:off x="4016336" y="6508112"/>
            <a:ext cx="1111328"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Slide </a:t>
            </a:r>
            <a:fld id="{74DB9B52-B155-B149-B5B6-E9B082F1930E}" type="slidenum">
              <a:rPr lang="en-US" smtClean="0"/>
              <a:pPr/>
              <a:t>‹#›</a:t>
            </a:fld>
            <a:endParaRPr lang="en-US" dirty="0"/>
          </a:p>
        </p:txBody>
      </p:sp>
    </p:spTree>
    <p:extLst>
      <p:ext uri="{BB962C8B-B14F-4D97-AF65-F5344CB8AC3E}">
        <p14:creationId xmlns:p14="http://schemas.microsoft.com/office/powerpoint/2010/main" val="298987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00"/>
            </a:lvl1pPr>
          </a:lstStyle>
          <a:p>
            <a:r>
              <a:rPr lang="en-US" dirty="0"/>
              <a:t>Click to edit Master title style</a:t>
            </a:r>
          </a:p>
        </p:txBody>
      </p:sp>
      <p:sp>
        <p:nvSpPr>
          <p:cNvPr id="3" name="Content Placeholder 2"/>
          <p:cNvSpPr>
            <a:spLocks noGrp="1"/>
          </p:cNvSpPr>
          <p:nvPr>
            <p:ph idx="1"/>
          </p:nvPr>
        </p:nvSpPr>
        <p:spPr>
          <a:xfrm>
            <a:off x="457200" y="1723714"/>
            <a:ext cx="8229600" cy="4229903"/>
          </a:xfrm>
          <a:prstGeom prst="rect">
            <a:avLst/>
          </a:prstGeom>
        </p:spPr>
        <p:txBody>
          <a:bodyPr/>
          <a:lstStyle>
            <a:lvl1pPr>
              <a:defRPr sz="3000"/>
            </a:lvl1pPr>
            <a:lvl2pPr>
              <a:defRPr sz="25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14197" y="6192709"/>
            <a:ext cx="5039949" cy="646331"/>
          </a:xfrm>
          <a:prstGeom prst="rect">
            <a:avLst/>
          </a:prstGeom>
          <a:noFill/>
        </p:spPr>
        <p:txBody>
          <a:bodyPr wrap="square" rtlCol="0">
            <a:spAutoFit/>
          </a:bodyPr>
          <a:lstStyle/>
          <a:p>
            <a:r>
              <a:rPr lang="en-US" dirty="0">
                <a:solidFill>
                  <a:schemeClr val="accent1">
                    <a:lumMod val="75000"/>
                  </a:schemeClr>
                </a:solidFill>
              </a:rPr>
              <a:t>I/UCRC iPerform Center – Industrial Advisory Board Meeting, Nov</a:t>
            </a:r>
            <a:r>
              <a:rPr lang="en-US" baseline="0" dirty="0">
                <a:solidFill>
                  <a:schemeClr val="accent1">
                    <a:lumMod val="75000"/>
                  </a:schemeClr>
                </a:solidFill>
              </a:rPr>
              <a:t> 10</a:t>
            </a:r>
            <a:r>
              <a:rPr lang="en-US" dirty="0">
                <a:solidFill>
                  <a:schemeClr val="accent1">
                    <a:lumMod val="75000"/>
                  </a:schemeClr>
                </a:solidFill>
              </a:rPr>
              <a:t>, 2017</a:t>
            </a:r>
          </a:p>
        </p:txBody>
      </p:sp>
      <p:sp>
        <p:nvSpPr>
          <p:cNvPr id="6" name="Slide Number Placeholder 4"/>
          <p:cNvSpPr>
            <a:spLocks noGrp="1"/>
          </p:cNvSpPr>
          <p:nvPr>
            <p:ph type="sldNum" sz="quarter" idx="4"/>
          </p:nvPr>
        </p:nvSpPr>
        <p:spPr>
          <a:xfrm>
            <a:off x="4016336" y="6508112"/>
            <a:ext cx="1111328"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Slide </a:t>
            </a:r>
            <a:fld id="{74DB9B52-B155-B149-B5B6-E9B082F1930E}" type="slidenum">
              <a:rPr lang="en-US" smtClean="0"/>
              <a:pPr/>
              <a:t>‹#›</a:t>
            </a:fld>
            <a:endParaRPr lang="en-US" dirty="0"/>
          </a:p>
        </p:txBody>
      </p:sp>
    </p:spTree>
    <p:extLst>
      <p:ext uri="{BB962C8B-B14F-4D97-AF65-F5344CB8AC3E}">
        <p14:creationId xmlns:p14="http://schemas.microsoft.com/office/powerpoint/2010/main" val="229001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746394"/>
            <a:ext cx="4038600" cy="4252585"/>
          </a:xfrm>
          <a:prstGeom prst="rect">
            <a:avLst/>
          </a:prstGeom>
        </p:spPr>
        <p:txBody>
          <a:bodyPr/>
          <a:lstStyle>
            <a:lvl1pPr>
              <a:defRPr sz="25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46394"/>
            <a:ext cx="4038600" cy="4252585"/>
          </a:xfrm>
          <a:prstGeom prst="rect">
            <a:avLst/>
          </a:prstGeom>
        </p:spPr>
        <p:txBody>
          <a:bodyPr/>
          <a:lstStyle>
            <a:lvl1pPr>
              <a:defRPr sz="25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Box 4"/>
          <p:cNvSpPr txBox="1"/>
          <p:nvPr userDrawn="1"/>
        </p:nvSpPr>
        <p:spPr>
          <a:xfrm>
            <a:off x="-14197" y="6192709"/>
            <a:ext cx="5039949" cy="646331"/>
          </a:xfrm>
          <a:prstGeom prst="rect">
            <a:avLst/>
          </a:prstGeom>
          <a:noFill/>
        </p:spPr>
        <p:txBody>
          <a:bodyPr wrap="square" rtlCol="0">
            <a:spAutoFit/>
          </a:bodyPr>
          <a:lstStyle/>
          <a:p>
            <a:r>
              <a:rPr lang="en-US" dirty="0">
                <a:solidFill>
                  <a:schemeClr val="accent1">
                    <a:lumMod val="75000"/>
                  </a:schemeClr>
                </a:solidFill>
              </a:rPr>
              <a:t>I/UCRC iPerform Center – Industrial Advisory Board Meeting, Nov</a:t>
            </a:r>
            <a:r>
              <a:rPr lang="en-US" baseline="0" dirty="0">
                <a:solidFill>
                  <a:schemeClr val="accent1">
                    <a:lumMod val="75000"/>
                  </a:schemeClr>
                </a:solidFill>
              </a:rPr>
              <a:t> 10</a:t>
            </a:r>
            <a:r>
              <a:rPr lang="en-US" dirty="0">
                <a:solidFill>
                  <a:schemeClr val="accent1">
                    <a:lumMod val="75000"/>
                  </a:schemeClr>
                </a:solidFill>
              </a:rPr>
              <a:t>, 2017</a:t>
            </a:r>
          </a:p>
        </p:txBody>
      </p:sp>
      <p:sp>
        <p:nvSpPr>
          <p:cNvPr id="7" name="Slide Number Placeholder 4"/>
          <p:cNvSpPr>
            <a:spLocks noGrp="1"/>
          </p:cNvSpPr>
          <p:nvPr>
            <p:ph type="sldNum" sz="quarter" idx="4"/>
          </p:nvPr>
        </p:nvSpPr>
        <p:spPr>
          <a:xfrm>
            <a:off x="4016336" y="6508112"/>
            <a:ext cx="1111328"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Slide </a:t>
            </a:r>
            <a:fld id="{74DB9B52-B155-B149-B5B6-E9B082F1930E}" type="slidenum">
              <a:rPr lang="en-US" smtClean="0"/>
              <a:pPr/>
              <a:t>‹#›</a:t>
            </a:fld>
            <a:endParaRPr lang="en-US" dirty="0"/>
          </a:p>
        </p:txBody>
      </p:sp>
    </p:spTree>
    <p:extLst>
      <p:ext uri="{BB962C8B-B14F-4D97-AF65-F5344CB8AC3E}">
        <p14:creationId xmlns:p14="http://schemas.microsoft.com/office/powerpoint/2010/main" val="121960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Section Divid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lgn="ctr">
              <a:defRPr baseline="0"/>
            </a:lvl1pPr>
          </a:lstStyle>
          <a:p>
            <a:r>
              <a:rPr lang="en-US" dirty="0"/>
              <a:t>Section Divider Slide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3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extBox 3"/>
          <p:cNvSpPr txBox="1"/>
          <p:nvPr userDrawn="1"/>
        </p:nvSpPr>
        <p:spPr>
          <a:xfrm>
            <a:off x="-14197" y="6192709"/>
            <a:ext cx="5039949" cy="646331"/>
          </a:xfrm>
          <a:prstGeom prst="rect">
            <a:avLst/>
          </a:prstGeom>
          <a:noFill/>
        </p:spPr>
        <p:txBody>
          <a:bodyPr wrap="square" rtlCol="0">
            <a:spAutoFit/>
          </a:bodyPr>
          <a:lstStyle/>
          <a:p>
            <a:r>
              <a:rPr lang="en-US" dirty="0">
                <a:solidFill>
                  <a:schemeClr val="accent1">
                    <a:lumMod val="75000"/>
                  </a:schemeClr>
                </a:solidFill>
              </a:rPr>
              <a:t>I/UCRC iPerform Center – Industrial Advisory Board Meeting, Nov</a:t>
            </a:r>
            <a:r>
              <a:rPr lang="en-US" baseline="0" dirty="0">
                <a:solidFill>
                  <a:schemeClr val="accent1">
                    <a:lumMod val="75000"/>
                  </a:schemeClr>
                </a:solidFill>
              </a:rPr>
              <a:t> 10, </a:t>
            </a:r>
            <a:r>
              <a:rPr lang="en-US" dirty="0">
                <a:solidFill>
                  <a:schemeClr val="accent1">
                    <a:lumMod val="75000"/>
                  </a:schemeClr>
                </a:solidFill>
              </a:rPr>
              <a:t>2017</a:t>
            </a:r>
          </a:p>
        </p:txBody>
      </p:sp>
      <p:sp>
        <p:nvSpPr>
          <p:cNvPr id="6" name="Slide Number Placeholder 4"/>
          <p:cNvSpPr>
            <a:spLocks noGrp="1"/>
          </p:cNvSpPr>
          <p:nvPr>
            <p:ph type="sldNum" sz="quarter" idx="4"/>
          </p:nvPr>
        </p:nvSpPr>
        <p:spPr>
          <a:xfrm>
            <a:off x="4016336" y="6508112"/>
            <a:ext cx="1111328"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Slide </a:t>
            </a:r>
            <a:fld id="{74DB9B52-B155-B149-B5B6-E9B082F1930E}" type="slidenum">
              <a:rPr lang="en-US" smtClean="0"/>
              <a:pPr/>
              <a:t>‹#›</a:t>
            </a:fld>
            <a:endParaRPr lang="en-US" dirty="0"/>
          </a:p>
        </p:txBody>
      </p:sp>
    </p:spTree>
    <p:extLst>
      <p:ext uri="{BB962C8B-B14F-4D97-AF65-F5344CB8AC3E}">
        <p14:creationId xmlns:p14="http://schemas.microsoft.com/office/powerpoint/2010/main" val="3007750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Box 2"/>
          <p:cNvSpPr txBox="1"/>
          <p:nvPr userDrawn="1"/>
        </p:nvSpPr>
        <p:spPr>
          <a:xfrm>
            <a:off x="-14197" y="6192709"/>
            <a:ext cx="5039949" cy="646331"/>
          </a:xfrm>
          <a:prstGeom prst="rect">
            <a:avLst/>
          </a:prstGeom>
          <a:noFill/>
        </p:spPr>
        <p:txBody>
          <a:bodyPr wrap="square" rtlCol="0">
            <a:spAutoFit/>
          </a:bodyPr>
          <a:lstStyle/>
          <a:p>
            <a:r>
              <a:rPr lang="en-US" dirty="0">
                <a:solidFill>
                  <a:schemeClr val="accent1">
                    <a:lumMod val="75000"/>
                  </a:schemeClr>
                </a:solidFill>
              </a:rPr>
              <a:t>I/UCRC iPerform Center – Industrial Advisory Board Meeting, Nov</a:t>
            </a:r>
            <a:r>
              <a:rPr lang="en-US" baseline="0" dirty="0">
                <a:solidFill>
                  <a:schemeClr val="accent1">
                    <a:lumMod val="75000"/>
                  </a:schemeClr>
                </a:solidFill>
              </a:rPr>
              <a:t> 10</a:t>
            </a:r>
            <a:r>
              <a:rPr lang="en-US" dirty="0">
                <a:solidFill>
                  <a:schemeClr val="accent1">
                    <a:lumMod val="75000"/>
                  </a:schemeClr>
                </a:solidFill>
              </a:rPr>
              <a:t>, 2017</a:t>
            </a:r>
          </a:p>
        </p:txBody>
      </p:sp>
      <p:sp>
        <p:nvSpPr>
          <p:cNvPr id="5" name="Slide Number Placeholder 4"/>
          <p:cNvSpPr>
            <a:spLocks noGrp="1"/>
          </p:cNvSpPr>
          <p:nvPr>
            <p:ph type="sldNum" sz="quarter" idx="4"/>
          </p:nvPr>
        </p:nvSpPr>
        <p:spPr>
          <a:xfrm>
            <a:off x="4016336" y="6508112"/>
            <a:ext cx="1111328"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Slide </a:t>
            </a:r>
            <a:fld id="{74DB9B52-B155-B149-B5B6-E9B082F1930E}" type="slidenum">
              <a:rPr lang="en-US" smtClean="0"/>
              <a:pPr/>
              <a:t>‹#›</a:t>
            </a:fld>
            <a:endParaRPr lang="en-US" dirty="0"/>
          </a:p>
        </p:txBody>
      </p:sp>
    </p:spTree>
    <p:extLst>
      <p:ext uri="{BB962C8B-B14F-4D97-AF65-F5344CB8AC3E}">
        <p14:creationId xmlns:p14="http://schemas.microsoft.com/office/powerpoint/2010/main" val="222622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122269" y="1900138"/>
            <a:ext cx="6894512" cy="395527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2269" y="5865409"/>
            <a:ext cx="6894512" cy="31679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itle 1"/>
          <p:cNvSpPr>
            <a:spLocks noGrp="1"/>
          </p:cNvSpPr>
          <p:nvPr>
            <p:ph type="title"/>
          </p:nvPr>
        </p:nvSpPr>
        <p:spPr>
          <a:xfrm>
            <a:off x="457200" y="274638"/>
            <a:ext cx="5822972" cy="1143000"/>
          </a:xfrm>
        </p:spPr>
        <p:txBody>
          <a:bodyPr/>
          <a:lstStyle/>
          <a:p>
            <a:r>
              <a:rPr lang="en-US" dirty="0"/>
              <a:t>Click to edit Master title style</a:t>
            </a:r>
          </a:p>
        </p:txBody>
      </p:sp>
      <p:sp>
        <p:nvSpPr>
          <p:cNvPr id="6" name="TextBox 5"/>
          <p:cNvSpPr txBox="1"/>
          <p:nvPr userDrawn="1"/>
        </p:nvSpPr>
        <p:spPr>
          <a:xfrm>
            <a:off x="-14197" y="6192709"/>
            <a:ext cx="5039949" cy="646331"/>
          </a:xfrm>
          <a:prstGeom prst="rect">
            <a:avLst/>
          </a:prstGeom>
          <a:noFill/>
        </p:spPr>
        <p:txBody>
          <a:bodyPr wrap="square" rtlCol="0">
            <a:spAutoFit/>
          </a:bodyPr>
          <a:lstStyle/>
          <a:p>
            <a:r>
              <a:rPr lang="en-US" dirty="0">
                <a:solidFill>
                  <a:schemeClr val="accent1">
                    <a:lumMod val="75000"/>
                  </a:schemeClr>
                </a:solidFill>
              </a:rPr>
              <a:t>I/UCRC iPerform Center – Industrial Advisory Board Meeting, Nov</a:t>
            </a:r>
            <a:r>
              <a:rPr lang="en-US" baseline="0" dirty="0">
                <a:solidFill>
                  <a:schemeClr val="accent1">
                    <a:lumMod val="75000"/>
                  </a:schemeClr>
                </a:solidFill>
              </a:rPr>
              <a:t> 10</a:t>
            </a:r>
            <a:r>
              <a:rPr lang="en-US" dirty="0">
                <a:solidFill>
                  <a:schemeClr val="accent1">
                    <a:lumMod val="75000"/>
                  </a:schemeClr>
                </a:solidFill>
              </a:rPr>
              <a:t>, 2017</a:t>
            </a:r>
          </a:p>
        </p:txBody>
      </p:sp>
      <p:sp>
        <p:nvSpPr>
          <p:cNvPr id="8" name="Slide Number Placeholder 4"/>
          <p:cNvSpPr>
            <a:spLocks noGrp="1"/>
          </p:cNvSpPr>
          <p:nvPr>
            <p:ph type="sldNum" sz="quarter" idx="4"/>
          </p:nvPr>
        </p:nvSpPr>
        <p:spPr>
          <a:xfrm>
            <a:off x="4016336" y="6508112"/>
            <a:ext cx="1111328"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Slide </a:t>
            </a:r>
            <a:fld id="{74DB9B52-B155-B149-B5B6-E9B082F1930E}" type="slidenum">
              <a:rPr lang="en-US" smtClean="0"/>
              <a:pPr/>
              <a:t>‹#›</a:t>
            </a:fld>
            <a:endParaRPr lang="en-US" dirty="0"/>
          </a:p>
        </p:txBody>
      </p:sp>
    </p:spTree>
    <p:extLst>
      <p:ext uri="{BB962C8B-B14F-4D97-AF65-F5344CB8AC3E}">
        <p14:creationId xmlns:p14="http://schemas.microsoft.com/office/powerpoint/2010/main" val="2912121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11" name="Rectangle 10"/>
          <p:cNvSpPr/>
          <p:nvPr userDrawn="1"/>
        </p:nvSpPr>
        <p:spPr>
          <a:xfrm>
            <a:off x="-14197" y="-9066"/>
            <a:ext cx="9172394" cy="692901"/>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290507" y="623172"/>
            <a:ext cx="5705589" cy="790149"/>
          </a:xfrm>
          <a:prstGeom prst="rect">
            <a:avLst/>
          </a:prstGeom>
        </p:spPr>
        <p:txBody>
          <a:bodyPr vert="horz" lIns="91440" tIns="45720" rIns="91440" bIns="45720" rtlCol="0" anchor="b">
            <a:normAutofit/>
          </a:bodyPr>
          <a:lstStyle/>
          <a:p>
            <a:r>
              <a:rPr lang="en-US" dirty="0"/>
              <a:t>Click to edit Master title style</a:t>
            </a:r>
          </a:p>
        </p:txBody>
      </p:sp>
      <p:cxnSp>
        <p:nvCxnSpPr>
          <p:cNvPr id="7" name="Straight Connector 6"/>
          <p:cNvCxnSpPr/>
          <p:nvPr userDrawn="1"/>
        </p:nvCxnSpPr>
        <p:spPr>
          <a:xfrm>
            <a:off x="290508" y="1513796"/>
            <a:ext cx="8247062" cy="1587"/>
          </a:xfrm>
          <a:prstGeom prst="line">
            <a:avLst/>
          </a:prstGeom>
          <a:ln w="12700">
            <a:solidFill>
              <a:srgbClr val="112D53"/>
            </a:solidFill>
          </a:ln>
        </p:spPr>
        <p:style>
          <a:lnRef idx="1">
            <a:schemeClr val="accent1"/>
          </a:lnRef>
          <a:fillRef idx="0">
            <a:schemeClr val="accent1"/>
          </a:fillRef>
          <a:effectRef idx="0">
            <a:schemeClr val="accent1"/>
          </a:effectRef>
          <a:fontRef idx="minor">
            <a:schemeClr val="tx1"/>
          </a:fontRef>
        </p:style>
      </p:cxnSp>
      <p:pic>
        <p:nvPicPr>
          <p:cNvPr id="3" name="Picture 2" descr="utdlogo.gif"/>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665677" y="6256691"/>
            <a:ext cx="1367744" cy="518369"/>
          </a:xfrm>
          <a:prstGeom prst="rect">
            <a:avLst/>
          </a:prstGeom>
        </p:spPr>
      </p:pic>
      <p:pic>
        <p:nvPicPr>
          <p:cNvPr id="4" name="Picture 3" descr="utalogo.jpe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6112141" y="6321160"/>
            <a:ext cx="1383436" cy="442560"/>
          </a:xfrm>
          <a:prstGeom prst="rect">
            <a:avLst/>
          </a:prstGeom>
        </p:spPr>
      </p:pic>
      <p:pic>
        <p:nvPicPr>
          <p:cNvPr id="9" name="Picture 8" descr="iPerform_logo.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316" y="2274"/>
            <a:ext cx="1669567" cy="692901"/>
          </a:xfrm>
          <a:prstGeom prst="rect">
            <a:avLst/>
          </a:prstGeom>
        </p:spPr>
      </p:pic>
      <p:sp>
        <p:nvSpPr>
          <p:cNvPr id="10" name="TextBox 9"/>
          <p:cNvSpPr txBox="1"/>
          <p:nvPr userDrawn="1"/>
        </p:nvSpPr>
        <p:spPr>
          <a:xfrm>
            <a:off x="1683931" y="19380"/>
            <a:ext cx="5760536" cy="646331"/>
          </a:xfrm>
          <a:prstGeom prst="rect">
            <a:avLst/>
          </a:prstGeom>
          <a:noFill/>
        </p:spPr>
        <p:txBody>
          <a:bodyPr wrap="square" rtlCol="0">
            <a:spAutoFit/>
          </a:bodyPr>
          <a:lstStyle/>
          <a:p>
            <a:r>
              <a:rPr lang="en-US" b="1" dirty="0">
                <a:solidFill>
                  <a:srgbClr val="FFFFFF"/>
                </a:solidFill>
              </a:rPr>
              <a:t>the</a:t>
            </a:r>
            <a:r>
              <a:rPr lang="en-US" b="1" baseline="0" dirty="0">
                <a:solidFill>
                  <a:srgbClr val="FFFFFF"/>
                </a:solidFill>
              </a:rPr>
              <a:t> </a:t>
            </a:r>
            <a:r>
              <a:rPr lang="en-US" b="1" dirty="0" err="1">
                <a:solidFill>
                  <a:srgbClr val="FFFFFF"/>
                </a:solidFill>
              </a:rPr>
              <a:t>iPerform</a:t>
            </a:r>
            <a:r>
              <a:rPr lang="en-US" b="1" dirty="0">
                <a:solidFill>
                  <a:srgbClr val="FFFFFF"/>
                </a:solidFill>
              </a:rPr>
              <a:t> Center</a:t>
            </a:r>
          </a:p>
          <a:p>
            <a:r>
              <a:rPr lang="en-US" i="1" dirty="0">
                <a:solidFill>
                  <a:srgbClr val="FFFFFF"/>
                </a:solidFill>
              </a:rPr>
              <a:t>for Assistive Technologies to Enhance Human</a:t>
            </a:r>
            <a:r>
              <a:rPr lang="en-US" i="1" baseline="0" dirty="0">
                <a:solidFill>
                  <a:srgbClr val="FFFFFF"/>
                </a:solidFill>
              </a:rPr>
              <a:t> </a:t>
            </a:r>
            <a:r>
              <a:rPr lang="en-US" i="1" dirty="0">
                <a:solidFill>
                  <a:srgbClr val="FFFFFF"/>
                </a:solidFill>
              </a:rPr>
              <a:t>Performance</a:t>
            </a:r>
          </a:p>
        </p:txBody>
      </p:sp>
      <p:pic>
        <p:nvPicPr>
          <p:cNvPr id="13" name="Picture 12" descr="nsflogo.gif"/>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357313" y="4658"/>
            <a:ext cx="687448" cy="690517"/>
          </a:xfrm>
          <a:prstGeom prst="rect">
            <a:avLst/>
          </a:prstGeom>
        </p:spPr>
      </p:pic>
      <p:cxnSp>
        <p:nvCxnSpPr>
          <p:cNvPr id="18" name="Straight Connector 17"/>
          <p:cNvCxnSpPr/>
          <p:nvPr userDrawn="1"/>
        </p:nvCxnSpPr>
        <p:spPr>
          <a:xfrm>
            <a:off x="-14197" y="6158511"/>
            <a:ext cx="9172394" cy="0"/>
          </a:xfrm>
          <a:prstGeom prst="line">
            <a:avLst/>
          </a:prstGeom>
          <a:ln w="63500">
            <a:solidFill>
              <a:srgbClr val="112D53"/>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14197" y="712262"/>
            <a:ext cx="9172394" cy="0"/>
          </a:xfrm>
          <a:prstGeom prst="line">
            <a:avLst/>
          </a:prstGeom>
          <a:ln w="63500">
            <a:solidFill>
              <a:srgbClr val="112D53"/>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4197" y="6192709"/>
            <a:ext cx="5039949" cy="646331"/>
          </a:xfrm>
          <a:prstGeom prst="rect">
            <a:avLst/>
          </a:prstGeom>
          <a:noFill/>
        </p:spPr>
        <p:txBody>
          <a:bodyPr wrap="square" rtlCol="0">
            <a:spAutoFit/>
          </a:bodyPr>
          <a:lstStyle/>
          <a:p>
            <a:r>
              <a:rPr lang="en-US" dirty="0">
                <a:solidFill>
                  <a:schemeClr val="accent1">
                    <a:lumMod val="75000"/>
                  </a:schemeClr>
                </a:solidFill>
              </a:rPr>
              <a:t>I/UCRC iPerform Center – Industrial Advisory Board Meeting, Oct 9, 2015</a:t>
            </a:r>
          </a:p>
        </p:txBody>
      </p:sp>
      <p:sp>
        <p:nvSpPr>
          <p:cNvPr id="5" name="Slide Number Placeholder 4"/>
          <p:cNvSpPr>
            <a:spLocks noGrp="1"/>
          </p:cNvSpPr>
          <p:nvPr>
            <p:ph type="sldNum" sz="quarter" idx="4"/>
          </p:nvPr>
        </p:nvSpPr>
        <p:spPr>
          <a:xfrm>
            <a:off x="4016336" y="6508112"/>
            <a:ext cx="1111328"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Slide </a:t>
            </a:r>
            <a:fld id="{74DB9B52-B155-B149-B5B6-E9B082F1930E}" type="slidenum">
              <a:rPr lang="en-US" smtClean="0"/>
              <a:pPr/>
              <a:t>‹#›</a:t>
            </a:fld>
            <a:endParaRPr lang="en-US" dirty="0"/>
          </a:p>
        </p:txBody>
      </p:sp>
    </p:spTree>
    <p:extLst>
      <p:ext uri="{BB962C8B-B14F-4D97-AF65-F5344CB8AC3E}">
        <p14:creationId xmlns:p14="http://schemas.microsoft.com/office/powerpoint/2010/main" val="663056511"/>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2" r:id="rId3"/>
    <p:sldLayoutId id="2147483649" r:id="rId4"/>
    <p:sldLayoutId id="2147483654" r:id="rId5"/>
    <p:sldLayoutId id="2147483657" r:id="rId6"/>
  </p:sldLayoutIdLst>
  <p:hf sldNum="0" hdr="0" dt="0"/>
  <p:txStyles>
    <p:titleStyle>
      <a:lvl1pPr algn="l" defTabSz="457200" rtl="0" eaLnBrk="1" latinLnBrk="0" hangingPunct="1">
        <a:spcBef>
          <a:spcPct val="0"/>
        </a:spcBef>
        <a:buNone/>
        <a:defRPr sz="3500" b="1" kern="1200">
          <a:solidFill>
            <a:srgbClr val="003263"/>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Hong.jiang@uta.edu"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mailto:Zhijie.huang@uta.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1029" y="2640363"/>
            <a:ext cx="8877061" cy="1143000"/>
          </a:xfrm>
        </p:spPr>
        <p:txBody>
          <a:bodyPr>
            <a:normAutofit fontScale="90000"/>
          </a:bodyPr>
          <a:lstStyle/>
          <a:p>
            <a:pPr algn="ctr"/>
            <a:r>
              <a:rPr lang="en-US" dirty="0"/>
              <a:t>Efficient MDS Array Codes for Enhancing Reliability of Large-scale Storage Systems</a:t>
            </a:r>
          </a:p>
        </p:txBody>
      </p:sp>
      <p:sp>
        <p:nvSpPr>
          <p:cNvPr id="4" name="Subtitle 3"/>
          <p:cNvSpPr>
            <a:spLocks noGrp="1"/>
          </p:cNvSpPr>
          <p:nvPr>
            <p:ph type="subTitle" idx="1"/>
          </p:nvPr>
        </p:nvSpPr>
        <p:spPr>
          <a:xfrm>
            <a:off x="1701378" y="4638631"/>
            <a:ext cx="5967390" cy="1311065"/>
          </a:xfrm>
        </p:spPr>
        <p:txBody>
          <a:bodyPr/>
          <a:lstStyle/>
          <a:p>
            <a:pPr algn="ctr"/>
            <a:r>
              <a:rPr lang="en-US" altLang="zh-CN" dirty="0"/>
              <a:t>Dr.</a:t>
            </a:r>
            <a:r>
              <a:rPr lang="zh-CN" altLang="en-US" dirty="0"/>
              <a:t> </a:t>
            </a:r>
            <a:r>
              <a:rPr lang="en-US" altLang="zh-CN" dirty="0" err="1"/>
              <a:t>Zhijie</a:t>
            </a:r>
            <a:r>
              <a:rPr lang="zh-CN" altLang="en-US" dirty="0"/>
              <a:t> </a:t>
            </a:r>
            <a:r>
              <a:rPr lang="en-US" altLang="zh-CN" dirty="0"/>
              <a:t>Huang</a:t>
            </a:r>
            <a:r>
              <a:rPr lang="zh-CN" altLang="en-US" dirty="0"/>
              <a:t> </a:t>
            </a:r>
            <a:r>
              <a:rPr lang="en-US" altLang="zh-CN" dirty="0"/>
              <a:t>and</a:t>
            </a:r>
            <a:r>
              <a:rPr lang="zh-CN" altLang="en-US" dirty="0"/>
              <a:t> </a:t>
            </a:r>
            <a:r>
              <a:rPr lang="en-US" altLang="zh-CN" dirty="0"/>
              <a:t>Prof.</a:t>
            </a:r>
            <a:r>
              <a:rPr lang="zh-CN" altLang="en-US" dirty="0"/>
              <a:t> </a:t>
            </a:r>
            <a:r>
              <a:rPr lang="en-US" altLang="zh-CN" dirty="0"/>
              <a:t>Hong</a:t>
            </a:r>
            <a:r>
              <a:rPr lang="zh-CN" altLang="en-US" dirty="0"/>
              <a:t> </a:t>
            </a:r>
            <a:r>
              <a:rPr lang="en-US" altLang="zh-CN" dirty="0"/>
              <a:t>Jiang</a:t>
            </a:r>
          </a:p>
          <a:p>
            <a:pPr algn="ctr"/>
            <a:r>
              <a:rPr lang="en-US" altLang="zh-CN" dirty="0"/>
              <a:t>University</a:t>
            </a:r>
            <a:r>
              <a:rPr lang="zh-CN" altLang="en-US" dirty="0"/>
              <a:t> </a:t>
            </a:r>
            <a:r>
              <a:rPr lang="en-US" altLang="zh-CN" dirty="0"/>
              <a:t>of</a:t>
            </a:r>
            <a:r>
              <a:rPr lang="zh-CN" altLang="en-US" dirty="0"/>
              <a:t> </a:t>
            </a:r>
            <a:r>
              <a:rPr lang="en-US" altLang="zh-CN" dirty="0"/>
              <a:t>Texas</a:t>
            </a:r>
            <a:r>
              <a:rPr lang="zh-CN" altLang="en-US" dirty="0"/>
              <a:t> </a:t>
            </a:r>
            <a:r>
              <a:rPr lang="en-US" altLang="zh-CN" dirty="0"/>
              <a:t>at</a:t>
            </a:r>
            <a:r>
              <a:rPr lang="zh-CN" altLang="en-US" dirty="0"/>
              <a:t> </a:t>
            </a:r>
            <a:r>
              <a:rPr lang="en-US" altLang="zh-CN" dirty="0"/>
              <a:t>Arlington</a:t>
            </a:r>
            <a:endParaRPr lang="en-US" dirty="0"/>
          </a:p>
        </p:txBody>
      </p:sp>
      <p:sp>
        <p:nvSpPr>
          <p:cNvPr id="3" name="TextBox 2"/>
          <p:cNvSpPr txBox="1"/>
          <p:nvPr/>
        </p:nvSpPr>
        <p:spPr>
          <a:xfrm>
            <a:off x="0" y="1596979"/>
            <a:ext cx="5615189"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309148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Closing remarks - benefits</a:t>
            </a:r>
            <a:br>
              <a:rPr lang="en-US" dirty="0"/>
            </a:br>
            <a:r>
              <a:rPr lang="en-US" dirty="0"/>
              <a:t>and </a:t>
            </a:r>
            <a:br>
              <a:rPr lang="en-US" dirty="0"/>
            </a:br>
            <a:r>
              <a:rPr lang="en-US" dirty="0"/>
              <a:t>contact information</a:t>
            </a:r>
          </a:p>
        </p:txBody>
      </p:sp>
      <p:sp>
        <p:nvSpPr>
          <p:cNvPr id="3" name="Subtitle 2"/>
          <p:cNvSpPr>
            <a:spLocks noGrp="1"/>
          </p:cNvSpPr>
          <p:nvPr>
            <p:ph type="subTitle" idx="1"/>
          </p:nvPr>
        </p:nvSpPr>
        <p:spPr/>
        <p:txBody>
          <a:bodyPr/>
          <a:lstStyle/>
          <a:p>
            <a:r>
              <a:rPr lang="en-US" altLang="zh-CN" dirty="0">
                <a:hlinkClick r:id="rId3"/>
              </a:rPr>
              <a:t>Hong.jiang@uta.edu</a:t>
            </a:r>
            <a:endParaRPr lang="en-US" altLang="zh-CN" dirty="0"/>
          </a:p>
          <a:p>
            <a:r>
              <a:rPr lang="en-US" altLang="zh-CN" dirty="0">
                <a:hlinkClick r:id="rId4"/>
              </a:rPr>
              <a:t>Zhijie.huang@uta.edu</a:t>
            </a:r>
            <a:endParaRPr lang="en-US" altLang="zh-CN" dirty="0"/>
          </a:p>
          <a:p>
            <a:endParaRPr lang="en-US" dirty="0"/>
          </a:p>
        </p:txBody>
      </p:sp>
    </p:spTree>
    <p:extLst>
      <p:ext uri="{BB962C8B-B14F-4D97-AF65-F5344CB8AC3E}">
        <p14:creationId xmlns:p14="http://schemas.microsoft.com/office/powerpoint/2010/main" val="336610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23172"/>
            <a:ext cx="8229601" cy="790149"/>
          </a:xfrm>
        </p:spPr>
        <p:txBody>
          <a:bodyPr>
            <a:normAutofit fontScale="90000"/>
          </a:bodyPr>
          <a:lstStyle/>
          <a:p>
            <a:r>
              <a:rPr lang="en-US" dirty="0"/>
              <a:t>The Problem, Need and Industrial Relevance</a:t>
            </a:r>
          </a:p>
        </p:txBody>
      </p:sp>
      <p:sp>
        <p:nvSpPr>
          <p:cNvPr id="5" name="Content Placeholder 4"/>
          <p:cNvSpPr>
            <a:spLocks noGrp="1"/>
          </p:cNvSpPr>
          <p:nvPr>
            <p:ph idx="1"/>
          </p:nvPr>
        </p:nvSpPr>
        <p:spPr/>
        <p:txBody>
          <a:bodyPr/>
          <a:lstStyle/>
          <a:p>
            <a:r>
              <a:rPr lang="en-US" dirty="0"/>
              <a:t>Disk/Node failures are inevitable in storage systems</a:t>
            </a:r>
            <a:r>
              <a:rPr lang="zh-CN" altLang="en-US" dirty="0"/>
              <a:t> </a:t>
            </a:r>
            <a:r>
              <a:rPr lang="en-US" altLang="zh-CN" dirty="0"/>
              <a:t>(IBM/NetApp/EMC/Google/Amazon)</a:t>
            </a:r>
            <a:endParaRPr lang="en-US" dirty="0"/>
          </a:p>
          <a:p>
            <a:r>
              <a:rPr lang="en-US" altLang="zh-CN" dirty="0"/>
              <a:t>Replication</a:t>
            </a:r>
            <a:r>
              <a:rPr lang="zh-CN" altLang="en-US" dirty="0"/>
              <a:t> </a:t>
            </a:r>
            <a:r>
              <a:rPr lang="en-US" altLang="zh-CN" dirty="0"/>
              <a:t>(multi-copies)</a:t>
            </a:r>
            <a:r>
              <a:rPr lang="zh-CN" altLang="en-US" dirty="0"/>
              <a:t> </a:t>
            </a:r>
            <a:r>
              <a:rPr lang="en-US" altLang="zh-CN" dirty="0" err="1"/>
              <a:t>v.s</a:t>
            </a:r>
            <a:r>
              <a:rPr lang="en-US" altLang="zh-CN" dirty="0"/>
              <a:t>.</a:t>
            </a:r>
            <a:r>
              <a:rPr lang="zh-CN" altLang="en-US" dirty="0"/>
              <a:t> </a:t>
            </a:r>
            <a:r>
              <a:rPr lang="en-US" altLang="zh-CN" dirty="0"/>
              <a:t>Erasure</a:t>
            </a:r>
            <a:r>
              <a:rPr lang="zh-CN" altLang="en-US" dirty="0"/>
              <a:t> </a:t>
            </a:r>
            <a:r>
              <a:rPr lang="en-US" altLang="zh-CN" dirty="0"/>
              <a:t>coding</a:t>
            </a:r>
            <a:endParaRPr lang="en-US" dirty="0"/>
          </a:p>
          <a:p>
            <a:r>
              <a:rPr lang="en-US" dirty="0"/>
              <a:t>Using erasure coding rather than replication to protect data is much more economic</a:t>
            </a:r>
          </a:p>
          <a:p>
            <a:r>
              <a:rPr lang="en-US" dirty="0"/>
              <a:t>Array codes : a class of efficient erasure codes that use only XOR and Cyclic Shift operations in encoding/decoding</a:t>
            </a:r>
          </a:p>
        </p:txBody>
      </p:sp>
    </p:spTree>
    <p:extLst>
      <p:ext uri="{BB962C8B-B14F-4D97-AF65-F5344CB8AC3E}">
        <p14:creationId xmlns:p14="http://schemas.microsoft.com/office/powerpoint/2010/main" val="392370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23172"/>
            <a:ext cx="8229601" cy="790149"/>
          </a:xfrm>
        </p:spPr>
        <p:txBody>
          <a:bodyPr>
            <a:normAutofit fontScale="90000"/>
          </a:bodyPr>
          <a:lstStyle/>
          <a:p>
            <a:r>
              <a:rPr lang="en-US" dirty="0"/>
              <a:t>The Problem, Need and Industrial Relevance</a:t>
            </a:r>
          </a:p>
        </p:txBody>
      </p:sp>
      <p:sp>
        <p:nvSpPr>
          <p:cNvPr id="5" name="Content Placeholder 4"/>
          <p:cNvSpPr>
            <a:spLocks noGrp="1"/>
          </p:cNvSpPr>
          <p:nvPr>
            <p:ph idx="1"/>
          </p:nvPr>
        </p:nvSpPr>
        <p:spPr/>
        <p:txBody>
          <a:bodyPr/>
          <a:lstStyle/>
          <a:p>
            <a:r>
              <a:rPr lang="en-US" dirty="0" err="1"/>
              <a:t>codeword</a:t>
            </a:r>
            <a:r>
              <a:rPr lang="en-US" dirty="0"/>
              <a:t>: two-dimensional array, each column corresponds to a disk/node while each element corresponds to a sector/block</a:t>
            </a:r>
          </a:p>
          <a:p>
            <a:r>
              <a:rPr lang="en-US" dirty="0" err="1"/>
              <a:t>codeword</a:t>
            </a:r>
            <a:r>
              <a:rPr lang="en-US" dirty="0"/>
              <a:t> is composed of data elements and coding/parity elements</a:t>
            </a:r>
          </a:p>
          <a:p>
            <a:r>
              <a:rPr lang="en-US" dirty="0"/>
              <a:t>each coding element is computed from certain data elements through XOR operations</a:t>
            </a:r>
          </a:p>
          <a:p>
            <a:r>
              <a:rPr lang="en-US" dirty="0"/>
              <a:t>Quite suitable for countering Disk/Node failures</a:t>
            </a:r>
          </a:p>
        </p:txBody>
      </p:sp>
    </p:spTree>
    <p:extLst>
      <p:ext uri="{BB962C8B-B14F-4D97-AF65-F5344CB8AC3E}">
        <p14:creationId xmlns:p14="http://schemas.microsoft.com/office/powerpoint/2010/main" val="179705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Goals and Objectives</a:t>
            </a:r>
          </a:p>
        </p:txBody>
      </p:sp>
      <p:sp>
        <p:nvSpPr>
          <p:cNvPr id="6" name="Content Placeholder 4"/>
          <p:cNvSpPr>
            <a:spLocks noGrp="1"/>
          </p:cNvSpPr>
          <p:nvPr>
            <p:ph idx="1"/>
          </p:nvPr>
        </p:nvSpPr>
        <p:spPr>
          <a:xfrm>
            <a:off x="290507" y="1531175"/>
            <a:ext cx="8229600" cy="4229903"/>
          </a:xfrm>
        </p:spPr>
        <p:txBody>
          <a:bodyPr/>
          <a:lstStyle/>
          <a:p>
            <a:r>
              <a:rPr lang="en-US" altLang="zh-CN" sz="2800" dirty="0"/>
              <a:t>Performance</a:t>
            </a:r>
            <a:r>
              <a:rPr lang="zh-CN" altLang="en-US" sz="2800" dirty="0"/>
              <a:t> </a:t>
            </a:r>
            <a:r>
              <a:rPr lang="en-US" altLang="zh-CN" sz="2800" dirty="0"/>
              <a:t>Metrics</a:t>
            </a:r>
            <a:r>
              <a:rPr lang="zh-CN" altLang="en-US" sz="2800" dirty="0"/>
              <a:t> </a:t>
            </a:r>
            <a:r>
              <a:rPr lang="en-US" altLang="zh-CN" sz="2800" dirty="0"/>
              <a:t>of</a:t>
            </a:r>
            <a:r>
              <a:rPr lang="zh-CN" altLang="en-US" sz="2800" dirty="0"/>
              <a:t> </a:t>
            </a:r>
            <a:r>
              <a:rPr lang="en-US" altLang="zh-CN" sz="2800" dirty="0"/>
              <a:t>Array</a:t>
            </a:r>
            <a:r>
              <a:rPr lang="zh-CN" altLang="en-US" sz="2800" dirty="0"/>
              <a:t> </a:t>
            </a:r>
            <a:r>
              <a:rPr lang="en-US" altLang="zh-CN" sz="2800" dirty="0"/>
              <a:t>Codes:</a:t>
            </a:r>
            <a:endParaRPr lang="en-US" sz="2800" dirty="0"/>
          </a:p>
          <a:p>
            <a:r>
              <a:rPr lang="en-US" sz="2800" dirty="0"/>
              <a:t>encoding complexity: number of XORs required for computing each coding element</a:t>
            </a:r>
          </a:p>
          <a:p>
            <a:r>
              <a:rPr lang="en-US" sz="2800" dirty="0"/>
              <a:t>decoding complexity: number of XORs required for recovering each erased element</a:t>
            </a:r>
          </a:p>
          <a:p>
            <a:r>
              <a:rPr lang="en-US" sz="2800" dirty="0"/>
              <a:t>update complexity: number of coding elements that need to be updated whenever a data element is changed</a:t>
            </a:r>
          </a:p>
          <a:p>
            <a:r>
              <a:rPr lang="en-US" sz="2800" dirty="0"/>
              <a:t>I/O cost during decoding: number of elements that need to be read during the decoding procedure</a:t>
            </a:r>
          </a:p>
        </p:txBody>
      </p:sp>
    </p:spTree>
    <p:extLst>
      <p:ext uri="{BB962C8B-B14F-4D97-AF65-F5344CB8AC3E}">
        <p14:creationId xmlns:p14="http://schemas.microsoft.com/office/powerpoint/2010/main" val="1443458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Goals and Objectives</a:t>
            </a:r>
          </a:p>
        </p:txBody>
      </p:sp>
      <p:sp>
        <p:nvSpPr>
          <p:cNvPr id="6" name="Content Placeholder 4"/>
          <p:cNvSpPr>
            <a:spLocks noGrp="1"/>
          </p:cNvSpPr>
          <p:nvPr>
            <p:ph idx="1"/>
          </p:nvPr>
        </p:nvSpPr>
        <p:spPr>
          <a:xfrm>
            <a:off x="290507" y="1628711"/>
            <a:ext cx="8229600" cy="4229903"/>
          </a:xfrm>
        </p:spPr>
        <p:txBody>
          <a:bodyPr/>
          <a:lstStyle/>
          <a:p>
            <a:r>
              <a:rPr lang="en-US" sz="2800" dirty="0"/>
              <a:t>HOW TO:</a:t>
            </a:r>
          </a:p>
          <a:p>
            <a:r>
              <a:rPr lang="en-US" altLang="zh-CN" sz="2800" dirty="0"/>
              <a:t>C</a:t>
            </a:r>
            <a:r>
              <a:rPr lang="en-US" sz="2800" dirty="0"/>
              <a:t>onstruct highly fault-tolerant array codes</a:t>
            </a:r>
          </a:p>
          <a:p>
            <a:r>
              <a:rPr lang="en-US" altLang="zh-CN" sz="2800" dirty="0"/>
              <a:t>Minimize</a:t>
            </a:r>
            <a:r>
              <a:rPr lang="zh-CN" altLang="en-US" sz="2800" dirty="0"/>
              <a:t> </a:t>
            </a:r>
            <a:r>
              <a:rPr lang="en-US" altLang="zh-CN" sz="2800" dirty="0"/>
              <a:t>the</a:t>
            </a:r>
            <a:r>
              <a:rPr lang="zh-CN" altLang="en-US" sz="2800" dirty="0"/>
              <a:t> </a:t>
            </a:r>
            <a:r>
              <a:rPr lang="en-US" altLang="zh-CN" sz="2800" dirty="0"/>
              <a:t>update</a:t>
            </a:r>
            <a:r>
              <a:rPr lang="zh-CN" altLang="en-US" sz="2800" dirty="0"/>
              <a:t> </a:t>
            </a:r>
            <a:r>
              <a:rPr lang="en-US" altLang="zh-CN" sz="2800" dirty="0"/>
              <a:t>complexity</a:t>
            </a:r>
            <a:endParaRPr lang="en-US" sz="2800" dirty="0"/>
          </a:p>
          <a:p>
            <a:r>
              <a:rPr lang="en-US" altLang="zh-CN" sz="2800" dirty="0"/>
              <a:t>Minimize</a:t>
            </a:r>
            <a:r>
              <a:rPr lang="zh-CN" altLang="en-US" sz="2800" dirty="0"/>
              <a:t> </a:t>
            </a:r>
            <a:r>
              <a:rPr lang="en-US" sz="2800" dirty="0"/>
              <a:t>the encoding/decoding complexity</a:t>
            </a:r>
          </a:p>
          <a:p>
            <a:r>
              <a:rPr lang="en-US" altLang="zh-CN" sz="2800" dirty="0"/>
              <a:t>Minimize</a:t>
            </a:r>
            <a:r>
              <a:rPr lang="zh-CN" altLang="en-US" sz="2800" dirty="0"/>
              <a:t> </a:t>
            </a:r>
            <a:r>
              <a:rPr lang="en-US" sz="2800" dirty="0"/>
              <a:t>the I/O cost</a:t>
            </a:r>
            <a:r>
              <a:rPr lang="zh-CN" altLang="en-US" sz="2800" dirty="0"/>
              <a:t> </a:t>
            </a:r>
            <a:r>
              <a:rPr lang="en-US" altLang="zh-CN" sz="2800" dirty="0"/>
              <a:t>and</a:t>
            </a:r>
            <a:r>
              <a:rPr lang="zh-CN" altLang="en-US" sz="2800" dirty="0"/>
              <a:t> </a:t>
            </a:r>
            <a:r>
              <a:rPr lang="en-US" altLang="zh-CN" sz="2800" dirty="0"/>
              <a:t>network</a:t>
            </a:r>
            <a:r>
              <a:rPr lang="zh-CN" altLang="en-US" sz="2800" dirty="0"/>
              <a:t> </a:t>
            </a:r>
            <a:r>
              <a:rPr lang="en-US" altLang="zh-CN" sz="2800" dirty="0"/>
              <a:t>traffic</a:t>
            </a:r>
            <a:r>
              <a:rPr lang="en-US" sz="2800" dirty="0"/>
              <a:t> during decoding</a:t>
            </a:r>
          </a:p>
        </p:txBody>
      </p:sp>
    </p:spTree>
    <p:extLst>
      <p:ext uri="{BB962C8B-B14F-4D97-AF65-F5344CB8AC3E}">
        <p14:creationId xmlns:p14="http://schemas.microsoft.com/office/powerpoint/2010/main" val="142890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3172"/>
            <a:ext cx="8229600" cy="790149"/>
          </a:xfrm>
        </p:spPr>
        <p:txBody>
          <a:bodyPr>
            <a:normAutofit fontScale="90000"/>
          </a:bodyPr>
          <a:lstStyle/>
          <a:p>
            <a:r>
              <a:rPr lang="en-US" dirty="0"/>
              <a:t>Research Methods and Novelty of Approach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buFont typeface="Arial" charset="0"/>
                  <a:buChar char="•"/>
                </a:pPr>
                <a:r>
                  <a:rPr lang="en-US" altLang="zh-CN" dirty="0"/>
                  <a:t>Two</a:t>
                </a:r>
                <a:r>
                  <a:rPr lang="zh-CN" altLang="en-US" dirty="0"/>
                  <a:t> </a:t>
                </a:r>
                <a:r>
                  <a:rPr lang="en-US" altLang="zh-CN" dirty="0"/>
                  <a:t>typical</a:t>
                </a:r>
                <a:r>
                  <a:rPr lang="zh-CN" altLang="en-US" dirty="0"/>
                  <a:t> </a:t>
                </a:r>
                <a:r>
                  <a:rPr lang="en-US" altLang="zh-CN" dirty="0"/>
                  <a:t>column</a:t>
                </a:r>
                <a:r>
                  <a:rPr lang="zh-CN" altLang="en-US" dirty="0"/>
                  <a:t> </a:t>
                </a:r>
                <a:r>
                  <a:rPr lang="en-US" altLang="zh-CN" dirty="0"/>
                  <a:t>sizes</a:t>
                </a:r>
                <a:r>
                  <a:rPr lang="zh-CN" altLang="en-US" dirty="0"/>
                  <a:t> </a:t>
                </a:r>
                <a:r>
                  <a:rPr lang="en-US" altLang="zh-CN" dirty="0"/>
                  <a:t>of</a:t>
                </a:r>
                <a:r>
                  <a:rPr lang="zh-CN" altLang="en-US" dirty="0"/>
                  <a:t> </a:t>
                </a:r>
                <a:r>
                  <a:rPr lang="en-US" altLang="zh-CN" dirty="0"/>
                  <a:t>array</a:t>
                </a:r>
                <a:r>
                  <a:rPr lang="zh-CN" altLang="en-US" dirty="0"/>
                  <a:t> </a:t>
                </a:r>
                <a:r>
                  <a:rPr lang="en-US" altLang="zh-CN" dirty="0"/>
                  <a:t>codes:</a:t>
                </a:r>
                <a:r>
                  <a:rPr lang="zh-CN" altLang="en-US" dirty="0"/>
                  <a:t> </a:t>
                </a:r>
                <a:r>
                  <a:rPr lang="en-US" altLang="zh-CN" dirty="0"/>
                  <a:t>p-1</a:t>
                </a:r>
                <a:r>
                  <a:rPr lang="zh-CN" altLang="en-US" dirty="0"/>
                  <a:t> </a:t>
                </a:r>
                <a:r>
                  <a:rPr lang="en-US" altLang="zh-CN" dirty="0"/>
                  <a:t>and</a:t>
                </a:r>
                <a:r>
                  <a:rPr lang="zh-CN" altLang="en-US" dirty="0"/>
                  <a:t> </a:t>
                </a:r>
                <a:r>
                  <a:rPr lang="en-US" altLang="zh-CN" dirty="0"/>
                  <a:t>(p-1)/2,</a:t>
                </a:r>
                <a:r>
                  <a:rPr lang="zh-CN" altLang="en-US" dirty="0"/>
                  <a:t> </a:t>
                </a:r>
                <a:r>
                  <a:rPr lang="en-US" altLang="zh-CN" dirty="0"/>
                  <a:t>p</a:t>
                </a:r>
                <a:r>
                  <a:rPr lang="zh-CN" altLang="en-US" dirty="0"/>
                  <a:t> </a:t>
                </a:r>
                <a:r>
                  <a:rPr lang="en-US" altLang="zh-CN" dirty="0"/>
                  <a:t>is</a:t>
                </a:r>
                <a:r>
                  <a:rPr lang="zh-CN" altLang="en-US" dirty="0"/>
                  <a:t> </a:t>
                </a:r>
                <a:r>
                  <a:rPr lang="en-US" altLang="zh-CN" dirty="0"/>
                  <a:t>a</a:t>
                </a:r>
                <a:r>
                  <a:rPr lang="zh-CN" altLang="en-US" dirty="0"/>
                  <a:t> </a:t>
                </a:r>
                <a:r>
                  <a:rPr lang="en-US" altLang="zh-CN" dirty="0"/>
                  <a:t>prime</a:t>
                </a:r>
                <a:r>
                  <a:rPr lang="zh-CN" altLang="en-US" dirty="0"/>
                  <a:t> </a:t>
                </a:r>
                <a:r>
                  <a:rPr lang="en-US" altLang="zh-CN" dirty="0"/>
                  <a:t>number</a:t>
                </a:r>
              </a:p>
              <a:p>
                <a:pPr>
                  <a:buFont typeface="Arial" charset="0"/>
                  <a:buChar char="•"/>
                </a:pPr>
                <a:endParaRPr lang="en-US" altLang="zh-CN" dirty="0"/>
              </a:p>
              <a:p>
                <a:pPr>
                  <a:buFont typeface="Arial" charset="0"/>
                  <a:buChar char="•"/>
                </a:pPr>
                <a:endParaRPr lang="en-US" altLang="zh-CN" dirty="0"/>
              </a:p>
              <a:p>
                <a:pPr>
                  <a:buFont typeface="Arial" charset="0"/>
                  <a:buChar char="•"/>
                </a:pPr>
                <a:endParaRPr lang="en-US" altLang="zh-CN" dirty="0"/>
              </a:p>
              <a:p>
                <a:pPr>
                  <a:buFont typeface="Arial" charset="0"/>
                  <a:buChar char="•"/>
                </a:pPr>
                <a:endParaRPr lang="en-US" altLang="zh-CN" dirty="0"/>
              </a:p>
              <a:p>
                <a:pPr>
                  <a:buFont typeface="Arial" charset="0"/>
                  <a:buChar char="•"/>
                </a:pPr>
                <a:r>
                  <a:rPr lang="en-US" altLang="zh-CN" dirty="0"/>
                  <a:t>Extend</a:t>
                </a:r>
                <a:r>
                  <a:rPr lang="zh-CN" altLang="en-US" dirty="0"/>
                  <a:t> </a:t>
                </a:r>
                <a:r>
                  <a:rPr lang="en-US" altLang="zh-CN" dirty="0"/>
                  <a:t>the</a:t>
                </a:r>
                <a:r>
                  <a:rPr lang="zh-CN" altLang="en-US" dirty="0"/>
                  <a:t> </a:t>
                </a:r>
                <a:r>
                  <a:rPr lang="en-US" altLang="zh-CN" dirty="0"/>
                  <a:t>approach</a:t>
                </a:r>
                <a:r>
                  <a:rPr lang="zh-CN" altLang="en-US" dirty="0"/>
                  <a:t> </a:t>
                </a:r>
                <a:r>
                  <a:rPr lang="en-US" altLang="zh-CN" dirty="0"/>
                  <a:t>that</a:t>
                </a:r>
                <a:r>
                  <a:rPr lang="zh-CN" altLang="en-US" dirty="0"/>
                  <a:t> </a:t>
                </a:r>
                <a:r>
                  <a:rPr lang="en-US" altLang="zh-CN" dirty="0"/>
                  <a:t>we</a:t>
                </a:r>
                <a:r>
                  <a:rPr lang="zh-CN" altLang="en-US" dirty="0"/>
                  <a:t> </a:t>
                </a:r>
                <a:r>
                  <a:rPr lang="en-US" altLang="zh-CN" dirty="0"/>
                  <a:t>used</a:t>
                </a:r>
                <a:r>
                  <a:rPr lang="zh-CN" altLang="en-US" dirty="0"/>
                  <a:t> </a:t>
                </a:r>
                <a:r>
                  <a:rPr lang="en-US" altLang="zh-CN" dirty="0"/>
                  <a:t>to</a:t>
                </a:r>
                <a:r>
                  <a:rPr lang="zh-CN" altLang="en-US" dirty="0"/>
                  <a:t> </a:t>
                </a:r>
                <a:r>
                  <a:rPr lang="en-US" altLang="zh-CN" dirty="0"/>
                  <a:t>derive</a:t>
                </a:r>
                <a:r>
                  <a:rPr lang="zh-CN" altLang="en-US" dirty="0"/>
                  <a:t> </a:t>
                </a:r>
                <a:r>
                  <a:rPr lang="en-US" altLang="zh-CN" dirty="0"/>
                  <a:t>R</a:t>
                </a:r>
                <a14:m>
                  <m:oMath xmlns:m="http://schemas.openxmlformats.org/officeDocument/2006/math">
                    <m:r>
                      <m:rPr>
                        <m:sty m:val="p"/>
                      </m:rPr>
                      <a:rPr lang="el-GR" altLang="zh-CN" i="1">
                        <a:latin typeface="Cambria Math" charset="0"/>
                        <a:ea typeface="Cambria Math" charset="0"/>
                        <a:cs typeface="Cambria Math" charset="0"/>
                      </a:rPr>
                      <m:t>Λ</m:t>
                    </m:r>
                  </m:oMath>
                </a14:m>
                <a:r>
                  <a:rPr lang="en-US" altLang="zh-CN" dirty="0"/>
                  <a:t>-Code</a:t>
                </a:r>
                <a:r>
                  <a:rPr lang="zh-CN" altLang="en-US" dirty="0"/>
                  <a:t> </a:t>
                </a:r>
                <a:r>
                  <a:rPr lang="en-US" altLang="zh-CN" dirty="0"/>
                  <a:t>from</a:t>
                </a:r>
                <a:r>
                  <a:rPr lang="zh-CN" altLang="en-US" dirty="0"/>
                  <a:t> </a:t>
                </a:r>
                <a:r>
                  <a:rPr lang="en-US" altLang="zh-CN" dirty="0"/>
                  <a:t>XI-Code</a:t>
                </a:r>
                <a:endParaRPr lang="en-US" dirty="0"/>
              </a:p>
              <a:p>
                <a:pPr>
                  <a:buFont typeface="Arial" charset="0"/>
                  <a:buChar char="•"/>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481" t="-1729" b="-403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398631307"/>
                  </p:ext>
                </p:extLst>
              </p:nvPr>
            </p:nvGraphicFramePr>
            <p:xfrm>
              <a:off x="896112" y="2789936"/>
              <a:ext cx="7345680" cy="2074673"/>
            </p:xfrm>
            <a:graphic>
              <a:graphicData uri="http://schemas.openxmlformats.org/drawingml/2006/table">
                <a:tbl>
                  <a:tblPr firstRow="1" bandRow="1">
                    <a:tableStyleId>{5C22544A-7EE6-4342-B048-85BDC9FD1C3A}</a:tableStyleId>
                  </a:tblPr>
                  <a:tblGrid>
                    <a:gridCol w="1786128">
                      <a:extLst>
                        <a:ext uri="{9D8B030D-6E8A-4147-A177-3AD203B41FA5}">
                          <a16:colId xmlns:a16="http://schemas.microsoft.com/office/drawing/2014/main" val="20000"/>
                        </a:ext>
                      </a:extLst>
                    </a:gridCol>
                    <a:gridCol w="1926336">
                      <a:extLst>
                        <a:ext uri="{9D8B030D-6E8A-4147-A177-3AD203B41FA5}">
                          <a16:colId xmlns:a16="http://schemas.microsoft.com/office/drawing/2014/main" val="20001"/>
                        </a:ext>
                      </a:extLst>
                    </a:gridCol>
                    <a:gridCol w="1780032">
                      <a:extLst>
                        <a:ext uri="{9D8B030D-6E8A-4147-A177-3AD203B41FA5}">
                          <a16:colId xmlns:a16="http://schemas.microsoft.com/office/drawing/2014/main" val="20002"/>
                        </a:ext>
                      </a:extLst>
                    </a:gridCol>
                    <a:gridCol w="1853184">
                      <a:extLst>
                        <a:ext uri="{9D8B030D-6E8A-4147-A177-3AD203B41FA5}">
                          <a16:colId xmlns:a16="http://schemas.microsoft.com/office/drawing/2014/main" val="20003"/>
                        </a:ext>
                      </a:extLst>
                    </a:gridCol>
                  </a:tblGrid>
                  <a:tr h="513320">
                    <a:tc>
                      <a:txBody>
                        <a:bodyPr/>
                        <a:lstStyle/>
                        <a:p>
                          <a:pPr algn="ctr"/>
                          <a:r>
                            <a:rPr lang="en-US" altLang="zh-CN" sz="2400" dirty="0"/>
                            <a:t>Column</a:t>
                          </a:r>
                          <a:r>
                            <a:rPr lang="zh-CN" altLang="en-US" sz="2400" dirty="0"/>
                            <a:t> </a:t>
                          </a:r>
                          <a:r>
                            <a:rPr lang="en-US" altLang="zh-CN" sz="2400" dirty="0"/>
                            <a:t>size</a:t>
                          </a:r>
                          <a:endParaRPr lang="en-US" sz="2400" dirty="0"/>
                        </a:p>
                      </a:txBody>
                      <a:tcPr/>
                    </a:tc>
                    <a:tc>
                      <a:txBody>
                        <a:bodyPr/>
                        <a:lstStyle/>
                        <a:p>
                          <a:pPr algn="ctr"/>
                          <a:r>
                            <a:rPr lang="en-US" altLang="zh-CN" sz="2400" dirty="0"/>
                            <a:t>Instances</a:t>
                          </a:r>
                          <a:r>
                            <a:rPr lang="zh-CN" altLang="en-US" sz="2400" dirty="0"/>
                            <a:t> </a:t>
                          </a:r>
                          <a:endParaRPr lang="en-US" sz="2400" dirty="0"/>
                        </a:p>
                      </a:txBody>
                      <a:tcPr/>
                    </a:tc>
                    <a:tc>
                      <a:txBody>
                        <a:bodyPr/>
                        <a:lstStyle/>
                        <a:p>
                          <a:pPr algn="ctr"/>
                          <a:r>
                            <a:rPr lang="en-US" altLang="zh-CN" sz="2400" dirty="0"/>
                            <a:t>Distance</a:t>
                          </a:r>
                          <a:r>
                            <a:rPr lang="zh-CN" altLang="en-US" sz="2400" dirty="0"/>
                            <a:t> </a:t>
                          </a:r>
                          <a:endParaRPr lang="en-US" sz="2400" dirty="0"/>
                        </a:p>
                      </a:txBody>
                      <a:tcPr/>
                    </a:tc>
                    <a:tc>
                      <a:txBody>
                        <a:bodyPr/>
                        <a:lstStyle/>
                        <a:p>
                          <a:pPr algn="ctr"/>
                          <a:r>
                            <a:rPr lang="en-US" sz="2400" b="0" i="0" kern="1200" dirty="0">
                              <a:solidFill>
                                <a:schemeClr val="lt1"/>
                              </a:solidFill>
                              <a:effectLst/>
                              <a:latin typeface="+mn-lt"/>
                              <a:ea typeface="+mn-ea"/>
                              <a:cs typeface="+mn-cs"/>
                            </a:rPr>
                            <a:t>Provenance</a:t>
                          </a:r>
                          <a:r>
                            <a:rPr lang="zh-CN" altLang="en-US" sz="2400" b="0" i="0" kern="1200" dirty="0">
                              <a:solidFill>
                                <a:schemeClr val="lt1"/>
                              </a:solidFill>
                              <a:effectLst/>
                              <a:latin typeface="+mn-lt"/>
                              <a:ea typeface="+mn-ea"/>
                              <a:cs typeface="+mn-cs"/>
                            </a:rPr>
                            <a:t> </a:t>
                          </a:r>
                          <a:endParaRPr lang="en-US" sz="2400" dirty="0"/>
                        </a:p>
                      </a:txBody>
                      <a:tcPr/>
                    </a:tc>
                    <a:extLst>
                      <a:ext uri="{0D108BD9-81ED-4DB2-BD59-A6C34878D82A}">
                        <a16:rowId xmlns:a16="http://schemas.microsoft.com/office/drawing/2014/main" val="10000"/>
                      </a:ext>
                    </a:extLst>
                  </a:tr>
                  <a:tr h="52045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2400" dirty="0"/>
                            <a:t>P-1</a:t>
                          </a:r>
                          <a:endParaRPr lang="en-US" sz="2400" dirty="0"/>
                        </a:p>
                      </a:txBody>
                      <a:tcPr/>
                    </a:tc>
                    <a:tc>
                      <a:txBody>
                        <a:bodyPr/>
                        <a:lstStyle/>
                        <a:p>
                          <a:pPr algn="ctr"/>
                          <a:r>
                            <a:rPr lang="en-US" altLang="zh-CN" sz="2400" dirty="0"/>
                            <a:t>XI-Code</a:t>
                          </a:r>
                          <a:endParaRPr lang="en-US" sz="2400" dirty="0"/>
                        </a:p>
                      </a:txBody>
                      <a:tcPr/>
                    </a:tc>
                    <a:tc>
                      <a:txBody>
                        <a:bodyPr/>
                        <a:lstStyle/>
                        <a:p>
                          <a:pPr algn="ctr"/>
                          <a:r>
                            <a:rPr lang="en-US" altLang="zh-CN" sz="2400" dirty="0"/>
                            <a:t>4</a:t>
                          </a:r>
                          <a:endParaRPr lang="en-US" sz="2400" dirty="0"/>
                        </a:p>
                      </a:txBody>
                      <a:tcPr/>
                    </a:tc>
                    <a:tc>
                      <a:txBody>
                        <a:bodyPr/>
                        <a:lstStyle/>
                        <a:p>
                          <a:pPr algn="ctr"/>
                          <a:r>
                            <a:rPr lang="en-US" altLang="zh-CN" sz="2400" dirty="0"/>
                            <a:t>T-COM</a:t>
                          </a:r>
                          <a:r>
                            <a:rPr lang="zh-CN" altLang="en-US" sz="2400" dirty="0"/>
                            <a:t> </a:t>
                          </a:r>
                          <a:r>
                            <a:rPr lang="en-US" altLang="zh-CN" sz="2400" dirty="0"/>
                            <a:t>2016</a:t>
                          </a:r>
                          <a:endParaRPr lang="en-US" sz="2400" dirty="0"/>
                        </a:p>
                      </a:txBody>
                      <a:tcPr/>
                    </a:tc>
                    <a:extLst>
                      <a:ext uri="{0D108BD9-81ED-4DB2-BD59-A6C34878D82A}">
                        <a16:rowId xmlns:a16="http://schemas.microsoft.com/office/drawing/2014/main" val="10001"/>
                      </a:ext>
                    </a:extLst>
                  </a:tr>
                  <a:tr h="52045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2400" dirty="0"/>
                            <a:t>(p-1)/2</a:t>
                          </a:r>
                          <a:endParaRPr lang="en-US" sz="2400" dirty="0"/>
                        </a:p>
                      </a:txBody>
                      <a:tcPr/>
                    </a:tc>
                    <a:tc>
                      <a:txBody>
                        <a:bodyPr/>
                        <a:lstStyle/>
                        <a:p>
                          <a:pPr algn="ctr"/>
                          <a:r>
                            <a:rPr lang="en-US" altLang="zh-CN" sz="2400" dirty="0"/>
                            <a:t>R</a:t>
                          </a:r>
                          <a14:m>
                            <m:oMath xmlns:m="http://schemas.openxmlformats.org/officeDocument/2006/math">
                              <m:r>
                                <m:rPr>
                                  <m:sty m:val="p"/>
                                </m:rPr>
                                <a:rPr lang="el-GR" altLang="zh-CN" sz="2400" i="1" smtClean="0">
                                  <a:latin typeface="Cambria Math" charset="0"/>
                                  <a:ea typeface="Cambria Math" charset="0"/>
                                  <a:cs typeface="Cambria Math" charset="0"/>
                                </a:rPr>
                                <m:t>Λ</m:t>
                              </m:r>
                            </m:oMath>
                          </a14:m>
                          <a:r>
                            <a:rPr lang="en-US" altLang="zh-CN" sz="2400" dirty="0"/>
                            <a:t>-Code</a:t>
                          </a:r>
                          <a:endParaRPr lang="en-US" sz="2400" dirty="0"/>
                        </a:p>
                      </a:txBody>
                      <a:tcPr/>
                    </a:tc>
                    <a:tc>
                      <a:txBody>
                        <a:bodyPr/>
                        <a:lstStyle/>
                        <a:p>
                          <a:pPr algn="ctr"/>
                          <a:r>
                            <a:rPr lang="en-US" altLang="zh-CN" sz="2400" dirty="0"/>
                            <a:t>4</a:t>
                          </a:r>
                          <a:endParaRPr lang="en-US" sz="2400" dirty="0"/>
                        </a:p>
                      </a:txBody>
                      <a:tcPr/>
                    </a:tc>
                    <a:tc>
                      <a:txBody>
                        <a:bodyPr/>
                        <a:lstStyle/>
                        <a:p>
                          <a:pPr algn="ctr"/>
                          <a:r>
                            <a:rPr lang="en-US" altLang="zh-CN" sz="2400" dirty="0"/>
                            <a:t>ISIT</a:t>
                          </a:r>
                          <a:r>
                            <a:rPr lang="zh-CN" altLang="en-US" sz="2400" dirty="0"/>
                            <a:t> </a:t>
                          </a:r>
                          <a:r>
                            <a:rPr lang="en-US" altLang="zh-CN" sz="2400" dirty="0"/>
                            <a:t>2017</a:t>
                          </a:r>
                          <a:endParaRPr lang="en-US" sz="2400" dirty="0"/>
                        </a:p>
                      </a:txBody>
                      <a:tcPr/>
                    </a:tc>
                    <a:extLst>
                      <a:ext uri="{0D108BD9-81ED-4DB2-BD59-A6C34878D82A}">
                        <a16:rowId xmlns:a16="http://schemas.microsoft.com/office/drawing/2014/main" val="10002"/>
                      </a:ext>
                    </a:extLst>
                  </a:tr>
                  <a:tr h="52045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2400" dirty="0"/>
                            <a:t>P-1</a:t>
                          </a:r>
                          <a:endParaRPr lang="en-US" sz="2400" dirty="0"/>
                        </a:p>
                      </a:txBody>
                      <a:tcPr/>
                    </a:tc>
                    <a:tc>
                      <a:txBody>
                        <a:bodyPr/>
                        <a:lstStyle/>
                        <a:p>
                          <a:pPr algn="ctr"/>
                          <a:r>
                            <a:rPr lang="en-US" altLang="zh-CN" sz="2400" dirty="0" err="1"/>
                            <a:t>Blaum</a:t>
                          </a:r>
                          <a:r>
                            <a:rPr lang="en-US" altLang="zh-CN" sz="2400" dirty="0"/>
                            <a:t>-Roth</a:t>
                          </a:r>
                        </a:p>
                      </a:txBody>
                      <a:tcPr/>
                    </a:tc>
                    <a:tc>
                      <a:txBody>
                        <a:bodyPr/>
                        <a:lstStyle/>
                        <a:p>
                          <a:pPr algn="ctr"/>
                          <a:r>
                            <a:rPr lang="en-US" altLang="zh-CN" sz="2400" dirty="0"/>
                            <a:t>Any</a:t>
                          </a:r>
                          <a:r>
                            <a:rPr lang="zh-CN" altLang="en-US" sz="2400" dirty="0"/>
                            <a:t> </a:t>
                          </a:r>
                          <a:r>
                            <a:rPr lang="en-US" altLang="zh-CN" sz="2400" dirty="0"/>
                            <a:t>positive</a:t>
                          </a:r>
                          <a:endParaRPr lang="en-US" sz="2400" dirty="0"/>
                        </a:p>
                      </a:txBody>
                      <a:tcPr/>
                    </a:tc>
                    <a:tc>
                      <a:txBody>
                        <a:bodyPr/>
                        <a:lstStyle/>
                        <a:p>
                          <a:pPr algn="ctr"/>
                          <a:r>
                            <a:rPr lang="en-US" altLang="zh-CN" sz="2400" dirty="0"/>
                            <a:t>T-IT</a:t>
                          </a:r>
                          <a:r>
                            <a:rPr lang="zh-CN" altLang="en-US" sz="2400" dirty="0"/>
                            <a:t> </a:t>
                          </a:r>
                          <a:r>
                            <a:rPr lang="en-US" altLang="zh-CN" sz="2400" dirty="0"/>
                            <a:t>1993</a:t>
                          </a:r>
                          <a:endParaRPr lang="en-US" sz="2400" dirty="0"/>
                        </a:p>
                      </a:txBody>
                      <a:tcPr/>
                    </a:tc>
                    <a:extLst>
                      <a:ext uri="{0D108BD9-81ED-4DB2-BD59-A6C34878D82A}">
                        <a16:rowId xmlns:a16="http://schemas.microsoft.com/office/drawing/2014/main" val="10003"/>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398631307"/>
                  </p:ext>
                </p:extLst>
              </p:nvPr>
            </p:nvGraphicFramePr>
            <p:xfrm>
              <a:off x="896112" y="2789936"/>
              <a:ext cx="7345680" cy="2074673"/>
            </p:xfrm>
            <a:graphic>
              <a:graphicData uri="http://schemas.openxmlformats.org/drawingml/2006/table">
                <a:tbl>
                  <a:tblPr firstRow="1" bandRow="1">
                    <a:tableStyleId>{5C22544A-7EE6-4342-B048-85BDC9FD1C3A}</a:tableStyleId>
                  </a:tblPr>
                  <a:tblGrid>
                    <a:gridCol w="1786128"/>
                    <a:gridCol w="1926336"/>
                    <a:gridCol w="1780032"/>
                    <a:gridCol w="1853184"/>
                  </a:tblGrid>
                  <a:tr h="513320">
                    <a:tc>
                      <a:txBody>
                        <a:bodyPr/>
                        <a:lstStyle/>
                        <a:p>
                          <a:pPr algn="ctr"/>
                          <a:r>
                            <a:rPr lang="en-US" altLang="zh-CN" sz="2400" dirty="0" smtClean="0"/>
                            <a:t>Column</a:t>
                          </a:r>
                          <a:r>
                            <a:rPr lang="zh-CN" altLang="en-US" sz="2400" dirty="0" smtClean="0"/>
                            <a:t> </a:t>
                          </a:r>
                          <a:r>
                            <a:rPr lang="en-US" altLang="zh-CN" sz="2400" dirty="0" smtClean="0"/>
                            <a:t>size</a:t>
                          </a:r>
                          <a:endParaRPr lang="en-US" sz="2400" dirty="0"/>
                        </a:p>
                      </a:txBody>
                      <a:tcPr/>
                    </a:tc>
                    <a:tc>
                      <a:txBody>
                        <a:bodyPr/>
                        <a:lstStyle/>
                        <a:p>
                          <a:pPr algn="ctr"/>
                          <a:r>
                            <a:rPr lang="en-US" altLang="zh-CN" sz="2400" dirty="0" smtClean="0"/>
                            <a:t>Instances</a:t>
                          </a:r>
                          <a:r>
                            <a:rPr lang="zh-CN" altLang="en-US" sz="2400" dirty="0" smtClean="0"/>
                            <a:t> </a:t>
                          </a:r>
                          <a:endParaRPr lang="en-US" sz="2400" dirty="0"/>
                        </a:p>
                      </a:txBody>
                      <a:tcPr/>
                    </a:tc>
                    <a:tc>
                      <a:txBody>
                        <a:bodyPr/>
                        <a:lstStyle/>
                        <a:p>
                          <a:pPr algn="ctr"/>
                          <a:r>
                            <a:rPr lang="en-US" altLang="zh-CN" sz="2400" dirty="0" smtClean="0"/>
                            <a:t>Distance</a:t>
                          </a:r>
                          <a:r>
                            <a:rPr lang="zh-CN" altLang="en-US" sz="2400" dirty="0" smtClean="0"/>
                            <a:t> </a:t>
                          </a:r>
                          <a:endParaRPr lang="en-US" sz="2400" dirty="0"/>
                        </a:p>
                      </a:txBody>
                      <a:tcPr/>
                    </a:tc>
                    <a:tc>
                      <a:txBody>
                        <a:bodyPr/>
                        <a:lstStyle/>
                        <a:p>
                          <a:pPr algn="ctr"/>
                          <a:r>
                            <a:rPr lang="en-US" sz="2400" b="0" i="0" kern="1200" dirty="0" smtClean="0">
                              <a:solidFill>
                                <a:schemeClr val="lt1"/>
                              </a:solidFill>
                              <a:effectLst/>
                              <a:latin typeface="+mn-lt"/>
                              <a:ea typeface="+mn-ea"/>
                              <a:cs typeface="+mn-cs"/>
                            </a:rPr>
                            <a:t>Provenance</a:t>
                          </a:r>
                          <a:r>
                            <a:rPr lang="zh-CN" altLang="en-US" sz="2400" b="0" i="0" kern="1200" dirty="0" smtClean="0">
                              <a:solidFill>
                                <a:schemeClr val="lt1"/>
                              </a:solidFill>
                              <a:effectLst/>
                              <a:latin typeface="+mn-lt"/>
                              <a:ea typeface="+mn-ea"/>
                              <a:cs typeface="+mn-cs"/>
                            </a:rPr>
                            <a:t> </a:t>
                          </a:r>
                          <a:endParaRPr lang="en-US" sz="2400" dirty="0"/>
                        </a:p>
                      </a:txBody>
                      <a:tcPr/>
                    </a:tc>
                  </a:tr>
                  <a:tr h="52045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2400" dirty="0" smtClean="0"/>
                            <a:t>P-1</a:t>
                          </a:r>
                          <a:endParaRPr lang="en-US" sz="2400" dirty="0" smtClean="0"/>
                        </a:p>
                      </a:txBody>
                      <a:tcPr/>
                    </a:tc>
                    <a:tc>
                      <a:txBody>
                        <a:bodyPr/>
                        <a:lstStyle/>
                        <a:p>
                          <a:pPr algn="ctr"/>
                          <a:r>
                            <a:rPr lang="en-US" altLang="zh-CN" sz="2400" dirty="0" smtClean="0"/>
                            <a:t>XI-Code</a:t>
                          </a:r>
                          <a:endParaRPr lang="en-US" sz="2400" dirty="0"/>
                        </a:p>
                      </a:txBody>
                      <a:tcPr/>
                    </a:tc>
                    <a:tc>
                      <a:txBody>
                        <a:bodyPr/>
                        <a:lstStyle/>
                        <a:p>
                          <a:pPr algn="ctr"/>
                          <a:r>
                            <a:rPr lang="en-US" altLang="zh-CN" sz="2400" dirty="0" smtClean="0"/>
                            <a:t>4</a:t>
                          </a:r>
                          <a:endParaRPr lang="en-US" sz="2400" dirty="0"/>
                        </a:p>
                      </a:txBody>
                      <a:tcPr/>
                    </a:tc>
                    <a:tc>
                      <a:txBody>
                        <a:bodyPr/>
                        <a:lstStyle/>
                        <a:p>
                          <a:pPr algn="ctr"/>
                          <a:r>
                            <a:rPr lang="en-US" altLang="zh-CN" sz="2400" dirty="0" smtClean="0"/>
                            <a:t>T-COM</a:t>
                          </a:r>
                          <a:r>
                            <a:rPr lang="zh-CN" altLang="en-US" sz="2400" dirty="0" smtClean="0"/>
                            <a:t> </a:t>
                          </a:r>
                          <a:r>
                            <a:rPr lang="en-US" altLang="zh-CN" sz="2400" dirty="0" smtClean="0"/>
                            <a:t>2016</a:t>
                          </a:r>
                          <a:endParaRPr lang="en-US" sz="2400" dirty="0"/>
                        </a:p>
                      </a:txBody>
                      <a:tcPr/>
                    </a:tc>
                  </a:tr>
                  <a:tr h="52045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2400" dirty="0" smtClean="0"/>
                            <a:t>(p-1)/2</a:t>
                          </a:r>
                          <a:endParaRPr lang="en-US" sz="2400" dirty="0" smtClean="0"/>
                        </a:p>
                      </a:txBody>
                      <a:tcPr/>
                    </a:tc>
                    <a:tc>
                      <a:txBody>
                        <a:bodyPr/>
                        <a:lstStyle/>
                        <a:p>
                          <a:endParaRPr lang="en-US"/>
                        </a:p>
                      </a:txBody>
                      <a:tcPr>
                        <a:blipFill rotWithShape="0">
                          <a:blip r:embed="rId4"/>
                          <a:stretch>
                            <a:fillRect l="-93354" t="-205814" r="-190190" b="-113953"/>
                          </a:stretch>
                        </a:blipFill>
                      </a:tcPr>
                    </a:tc>
                    <a:tc>
                      <a:txBody>
                        <a:bodyPr/>
                        <a:lstStyle/>
                        <a:p>
                          <a:pPr algn="ctr"/>
                          <a:r>
                            <a:rPr lang="en-US" altLang="zh-CN" sz="2400" dirty="0" smtClean="0"/>
                            <a:t>4</a:t>
                          </a:r>
                          <a:endParaRPr lang="en-US" sz="2400" dirty="0"/>
                        </a:p>
                      </a:txBody>
                      <a:tcPr/>
                    </a:tc>
                    <a:tc>
                      <a:txBody>
                        <a:bodyPr/>
                        <a:lstStyle/>
                        <a:p>
                          <a:pPr algn="ctr"/>
                          <a:r>
                            <a:rPr lang="en-US" altLang="zh-CN" sz="2400" dirty="0" smtClean="0"/>
                            <a:t>ISIT</a:t>
                          </a:r>
                          <a:r>
                            <a:rPr lang="zh-CN" altLang="en-US" sz="2400" dirty="0" smtClean="0"/>
                            <a:t> </a:t>
                          </a:r>
                          <a:r>
                            <a:rPr lang="en-US" altLang="zh-CN" sz="2400" dirty="0" smtClean="0"/>
                            <a:t>2017</a:t>
                          </a:r>
                          <a:endParaRPr lang="en-US" sz="2400" dirty="0"/>
                        </a:p>
                      </a:txBody>
                      <a:tcPr/>
                    </a:tc>
                  </a:tr>
                  <a:tr h="52045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2400" dirty="0" smtClean="0"/>
                            <a:t>P-1</a:t>
                          </a:r>
                          <a:endParaRPr lang="en-US" sz="2400" dirty="0" smtClean="0"/>
                        </a:p>
                      </a:txBody>
                      <a:tcPr/>
                    </a:tc>
                    <a:tc>
                      <a:txBody>
                        <a:bodyPr/>
                        <a:lstStyle/>
                        <a:p>
                          <a:pPr algn="ctr"/>
                          <a:r>
                            <a:rPr lang="en-US" altLang="zh-CN" sz="2400" dirty="0" err="1" smtClean="0"/>
                            <a:t>Blaum</a:t>
                          </a:r>
                          <a:r>
                            <a:rPr lang="en-US" altLang="zh-CN" sz="2400" dirty="0" smtClean="0"/>
                            <a:t>-Roth</a:t>
                          </a:r>
                        </a:p>
                      </a:txBody>
                      <a:tcPr/>
                    </a:tc>
                    <a:tc>
                      <a:txBody>
                        <a:bodyPr/>
                        <a:lstStyle/>
                        <a:p>
                          <a:pPr algn="ctr"/>
                          <a:r>
                            <a:rPr lang="en-US" altLang="zh-CN" sz="2400" dirty="0" smtClean="0"/>
                            <a:t>Any</a:t>
                          </a:r>
                          <a:r>
                            <a:rPr lang="zh-CN" altLang="en-US" sz="2400" dirty="0" smtClean="0"/>
                            <a:t> </a:t>
                          </a:r>
                          <a:r>
                            <a:rPr lang="en-US" altLang="zh-CN" sz="2400" dirty="0" smtClean="0"/>
                            <a:t>positive</a:t>
                          </a:r>
                          <a:endParaRPr lang="en-US" sz="2400" dirty="0"/>
                        </a:p>
                      </a:txBody>
                      <a:tcPr/>
                    </a:tc>
                    <a:tc>
                      <a:txBody>
                        <a:bodyPr/>
                        <a:lstStyle/>
                        <a:p>
                          <a:pPr algn="ctr"/>
                          <a:r>
                            <a:rPr lang="en-US" altLang="zh-CN" sz="2400" dirty="0" smtClean="0"/>
                            <a:t>T-IT</a:t>
                          </a:r>
                          <a:r>
                            <a:rPr lang="zh-CN" altLang="en-US" sz="2400" dirty="0" smtClean="0"/>
                            <a:t> </a:t>
                          </a:r>
                          <a:r>
                            <a:rPr lang="en-US" altLang="zh-CN" sz="2400" dirty="0" smtClean="0"/>
                            <a:t>1993</a:t>
                          </a:r>
                          <a:endParaRPr lang="en-US" sz="2400" dirty="0"/>
                        </a:p>
                      </a:txBody>
                      <a:tcPr/>
                    </a:tc>
                  </a:tr>
                </a:tbl>
              </a:graphicData>
            </a:graphic>
          </p:graphicFrame>
        </mc:Fallback>
      </mc:AlternateContent>
    </p:spTree>
    <p:extLst>
      <p:ext uri="{BB962C8B-B14F-4D97-AF65-F5344CB8AC3E}">
        <p14:creationId xmlns:p14="http://schemas.microsoft.com/office/powerpoint/2010/main" val="31770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507" y="623172"/>
            <a:ext cx="7758687" cy="790149"/>
          </a:xfrm>
        </p:spPr>
        <p:txBody>
          <a:bodyPr>
            <a:normAutofit/>
          </a:bodyPr>
          <a:lstStyle/>
          <a:p>
            <a:r>
              <a:rPr lang="en-US" dirty="0"/>
              <a:t>Expected Outcomes and Deliverables </a:t>
            </a:r>
          </a:p>
        </p:txBody>
      </p:sp>
      <p:sp>
        <p:nvSpPr>
          <p:cNvPr id="3" name="Content Placeholder 2"/>
          <p:cNvSpPr>
            <a:spLocks noGrp="1"/>
          </p:cNvSpPr>
          <p:nvPr>
            <p:ph idx="1"/>
          </p:nvPr>
        </p:nvSpPr>
        <p:spPr/>
        <p:txBody>
          <a:bodyPr/>
          <a:lstStyle/>
          <a:p>
            <a:r>
              <a:rPr lang="en-US" altLang="zh-CN" dirty="0"/>
              <a:t>Low</a:t>
            </a:r>
            <a:r>
              <a:rPr lang="zh-CN" altLang="en-US" dirty="0"/>
              <a:t> </a:t>
            </a:r>
            <a:r>
              <a:rPr lang="en-US" altLang="zh-CN" dirty="0"/>
              <a:t>density</a:t>
            </a:r>
            <a:r>
              <a:rPr lang="zh-CN" altLang="en-US" dirty="0"/>
              <a:t> </a:t>
            </a:r>
            <a:r>
              <a:rPr lang="en-US" altLang="zh-CN" dirty="0"/>
              <a:t>MDS</a:t>
            </a:r>
            <a:r>
              <a:rPr lang="zh-CN" altLang="en-US" dirty="0"/>
              <a:t> </a:t>
            </a:r>
            <a:r>
              <a:rPr lang="en-US" dirty="0"/>
              <a:t>array codes </a:t>
            </a:r>
            <a:r>
              <a:rPr lang="en-US" altLang="zh-CN" dirty="0"/>
              <a:t>that</a:t>
            </a:r>
            <a:r>
              <a:rPr lang="zh-CN" altLang="en-US" dirty="0"/>
              <a:t> </a:t>
            </a:r>
            <a:r>
              <a:rPr lang="en-US" altLang="zh-CN" dirty="0"/>
              <a:t>can</a:t>
            </a:r>
            <a:r>
              <a:rPr lang="zh-CN" altLang="en-US" dirty="0"/>
              <a:t> </a:t>
            </a:r>
            <a:r>
              <a:rPr lang="en-US" altLang="zh-CN" dirty="0"/>
              <a:t>correct</a:t>
            </a:r>
            <a:r>
              <a:rPr lang="zh-CN" altLang="en-US" dirty="0"/>
              <a:t> </a:t>
            </a:r>
            <a:r>
              <a:rPr lang="en-US" altLang="zh-CN" dirty="0"/>
              <a:t>any</a:t>
            </a:r>
            <a:r>
              <a:rPr lang="zh-CN" altLang="en-US" dirty="0"/>
              <a:t> </a:t>
            </a:r>
            <a:r>
              <a:rPr lang="en-US" altLang="zh-CN" dirty="0"/>
              <a:t>given</a:t>
            </a:r>
            <a:r>
              <a:rPr lang="zh-CN" altLang="en-US" dirty="0"/>
              <a:t> </a:t>
            </a:r>
            <a:r>
              <a:rPr lang="en-US" altLang="zh-CN" dirty="0"/>
              <a:t>number</a:t>
            </a:r>
            <a:r>
              <a:rPr lang="zh-CN" altLang="en-US" dirty="0"/>
              <a:t> </a:t>
            </a:r>
            <a:r>
              <a:rPr lang="en-US" altLang="zh-CN" dirty="0"/>
              <a:t>of</a:t>
            </a:r>
            <a:r>
              <a:rPr lang="zh-CN" altLang="en-US" dirty="0"/>
              <a:t> </a:t>
            </a:r>
            <a:r>
              <a:rPr lang="en-US" altLang="zh-CN" dirty="0"/>
              <a:t>erasures</a:t>
            </a:r>
            <a:endParaRPr lang="en-US" dirty="0"/>
          </a:p>
          <a:p>
            <a:r>
              <a:rPr lang="en-US" altLang="zh-CN" dirty="0"/>
              <a:t>E</a:t>
            </a:r>
            <a:r>
              <a:rPr lang="en-US" dirty="0"/>
              <a:t>fficient encoding</a:t>
            </a:r>
            <a:r>
              <a:rPr lang="zh-CN" altLang="en-US" dirty="0"/>
              <a:t> </a:t>
            </a:r>
            <a:r>
              <a:rPr lang="en-US" altLang="zh-CN" dirty="0"/>
              <a:t>and</a:t>
            </a:r>
            <a:r>
              <a:rPr lang="zh-CN" altLang="en-US" dirty="0"/>
              <a:t> </a:t>
            </a:r>
            <a:r>
              <a:rPr lang="en-US" dirty="0"/>
              <a:t>decoding</a:t>
            </a:r>
            <a:r>
              <a:rPr lang="zh-CN" altLang="en-US" dirty="0"/>
              <a:t> </a:t>
            </a:r>
            <a:r>
              <a:rPr lang="en-US" altLang="zh-CN" dirty="0"/>
              <a:t>algorithms</a:t>
            </a:r>
            <a:r>
              <a:rPr lang="zh-CN" altLang="en-US" dirty="0"/>
              <a:t> </a:t>
            </a:r>
            <a:r>
              <a:rPr lang="en-US" altLang="zh-CN" dirty="0"/>
              <a:t>for</a:t>
            </a:r>
            <a:r>
              <a:rPr lang="zh-CN" altLang="en-US" dirty="0"/>
              <a:t> </a:t>
            </a:r>
            <a:r>
              <a:rPr lang="en-US" altLang="zh-CN" dirty="0"/>
              <a:t>these</a:t>
            </a:r>
            <a:r>
              <a:rPr lang="zh-CN" altLang="en-US" dirty="0"/>
              <a:t> </a:t>
            </a:r>
            <a:r>
              <a:rPr lang="en-US" altLang="zh-CN" dirty="0"/>
              <a:t>new</a:t>
            </a:r>
            <a:r>
              <a:rPr lang="zh-CN" altLang="en-US" dirty="0"/>
              <a:t> </a:t>
            </a:r>
            <a:r>
              <a:rPr lang="en-US" altLang="zh-CN" dirty="0"/>
              <a:t>codes</a:t>
            </a:r>
            <a:endParaRPr lang="en-US" dirty="0"/>
          </a:p>
          <a:p>
            <a:r>
              <a:rPr lang="en-US" altLang="zh-CN" dirty="0"/>
              <a:t>An</a:t>
            </a:r>
            <a:r>
              <a:rPr lang="zh-CN" altLang="en-US" dirty="0"/>
              <a:t> </a:t>
            </a:r>
            <a:r>
              <a:rPr lang="en-US" altLang="zh-CN" dirty="0"/>
              <a:t>erasure</a:t>
            </a:r>
            <a:r>
              <a:rPr lang="zh-CN" altLang="en-US" dirty="0"/>
              <a:t> </a:t>
            </a:r>
            <a:r>
              <a:rPr lang="en-US" altLang="zh-CN" dirty="0"/>
              <a:t>coding</a:t>
            </a:r>
            <a:r>
              <a:rPr lang="zh-CN" altLang="en-US" dirty="0"/>
              <a:t> </a:t>
            </a:r>
            <a:r>
              <a:rPr lang="en-US" altLang="zh-CN" dirty="0"/>
              <a:t>library</a:t>
            </a:r>
            <a:r>
              <a:rPr lang="zh-CN" altLang="en-US" dirty="0"/>
              <a:t> </a:t>
            </a:r>
            <a:r>
              <a:rPr lang="en-US" altLang="zh-CN" dirty="0"/>
              <a:t>implementing</a:t>
            </a:r>
            <a:r>
              <a:rPr lang="zh-CN" altLang="en-US" dirty="0"/>
              <a:t> </a:t>
            </a:r>
            <a:r>
              <a:rPr lang="en-US" altLang="zh-CN" dirty="0"/>
              <a:t>the</a:t>
            </a:r>
            <a:r>
              <a:rPr lang="zh-CN" altLang="en-US" dirty="0"/>
              <a:t> </a:t>
            </a:r>
            <a:r>
              <a:rPr lang="en-US" altLang="zh-CN" dirty="0"/>
              <a:t>proposed</a:t>
            </a:r>
            <a:r>
              <a:rPr lang="zh-CN" altLang="en-US" dirty="0"/>
              <a:t> </a:t>
            </a:r>
            <a:r>
              <a:rPr lang="en-US" altLang="zh-CN" dirty="0"/>
              <a:t>codes</a:t>
            </a:r>
          </a:p>
          <a:p>
            <a:r>
              <a:rPr lang="en-US" altLang="zh-CN" dirty="0"/>
              <a:t>Research</a:t>
            </a:r>
            <a:r>
              <a:rPr lang="zh-CN" altLang="en-US" dirty="0"/>
              <a:t> </a:t>
            </a:r>
            <a:r>
              <a:rPr lang="en-US" altLang="zh-CN" dirty="0"/>
              <a:t>papers</a:t>
            </a:r>
            <a:r>
              <a:rPr lang="zh-CN" altLang="en-US" dirty="0"/>
              <a:t> </a:t>
            </a:r>
            <a:r>
              <a:rPr lang="en-US" altLang="zh-CN" dirty="0"/>
              <a:t>published</a:t>
            </a:r>
            <a:r>
              <a:rPr lang="zh-CN" altLang="en-US" dirty="0"/>
              <a:t> </a:t>
            </a:r>
            <a:r>
              <a:rPr lang="en-US" altLang="zh-CN" dirty="0"/>
              <a:t>in</a:t>
            </a:r>
            <a:r>
              <a:rPr lang="zh-CN" altLang="en-US" dirty="0"/>
              <a:t> </a:t>
            </a:r>
            <a:r>
              <a:rPr lang="en-US" altLang="zh-CN" dirty="0"/>
              <a:t>top</a:t>
            </a:r>
            <a:r>
              <a:rPr lang="zh-CN" altLang="en-US" dirty="0"/>
              <a:t> </a:t>
            </a:r>
            <a:r>
              <a:rPr lang="en-US" altLang="zh-CN" dirty="0"/>
              <a:t>conferences</a:t>
            </a:r>
            <a:r>
              <a:rPr lang="zh-CN" altLang="en-US" dirty="0"/>
              <a:t> </a:t>
            </a:r>
            <a:r>
              <a:rPr lang="en-US" altLang="zh-CN" dirty="0"/>
              <a:t>and</a:t>
            </a:r>
            <a:r>
              <a:rPr lang="zh-CN" altLang="en-US" dirty="0"/>
              <a:t> </a:t>
            </a:r>
            <a:r>
              <a:rPr lang="en-US" altLang="zh-CN" dirty="0"/>
              <a:t>top</a:t>
            </a:r>
            <a:r>
              <a:rPr lang="zh-CN" altLang="en-US" dirty="0"/>
              <a:t> </a:t>
            </a:r>
            <a:r>
              <a:rPr lang="en-US" altLang="zh-CN" dirty="0"/>
              <a:t>journals</a:t>
            </a:r>
            <a:endParaRPr lang="en-US" dirty="0"/>
          </a:p>
        </p:txBody>
      </p:sp>
    </p:spTree>
    <p:extLst>
      <p:ext uri="{BB962C8B-B14F-4D97-AF65-F5344CB8AC3E}">
        <p14:creationId xmlns:p14="http://schemas.microsoft.com/office/powerpoint/2010/main" val="368396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507" y="623172"/>
            <a:ext cx="7577250" cy="790149"/>
          </a:xfrm>
        </p:spPr>
        <p:txBody>
          <a:bodyPr>
            <a:normAutofit/>
          </a:bodyPr>
          <a:lstStyle/>
          <a:p>
            <a:r>
              <a:rPr lang="en-US" dirty="0"/>
              <a:t>Project Timeframe and Budget</a:t>
            </a:r>
          </a:p>
        </p:txBody>
      </p:sp>
      <p:sp>
        <p:nvSpPr>
          <p:cNvPr id="3" name="Content Placeholder 2"/>
          <p:cNvSpPr>
            <a:spLocks noGrp="1"/>
          </p:cNvSpPr>
          <p:nvPr>
            <p:ph idx="1"/>
          </p:nvPr>
        </p:nvSpPr>
        <p:spPr>
          <a:xfrm>
            <a:off x="457200" y="1723715"/>
            <a:ext cx="8229600" cy="4018718"/>
          </a:xfrm>
        </p:spPr>
        <p:txBody>
          <a:bodyPr/>
          <a:lstStyle/>
          <a:p>
            <a:r>
              <a:rPr lang="en-US" sz="2400" dirty="0"/>
              <a:t>Example 1 </a:t>
            </a:r>
            <a:r>
              <a:rPr lang="en-US" sz="2400" dirty="0">
                <a:solidFill>
                  <a:srgbClr val="0000FF"/>
                </a:solidFill>
              </a:rPr>
              <a:t>(the longer / more expensive the project, the less competitive it might be)</a:t>
            </a:r>
          </a:p>
          <a:p>
            <a:pPr lvl="2"/>
            <a:r>
              <a:rPr lang="en-US" sz="2400" dirty="0"/>
              <a:t>2 year project duration</a:t>
            </a:r>
          </a:p>
          <a:p>
            <a:pPr lvl="3"/>
            <a:r>
              <a:rPr lang="en-US" sz="2400" dirty="0"/>
              <a:t>Year 1:</a:t>
            </a:r>
            <a:r>
              <a:rPr lang="zh-CN" altLang="en-US" sz="2400" dirty="0"/>
              <a:t> </a:t>
            </a:r>
            <a:r>
              <a:rPr lang="en-US" altLang="zh-CN" sz="2400" dirty="0"/>
              <a:t>Code</a:t>
            </a:r>
            <a:r>
              <a:rPr lang="zh-CN" altLang="en-US" sz="2400" dirty="0"/>
              <a:t> </a:t>
            </a:r>
            <a:r>
              <a:rPr lang="en-US" altLang="zh-CN" sz="2400" dirty="0"/>
              <a:t>construction</a:t>
            </a:r>
            <a:r>
              <a:rPr lang="zh-CN" altLang="en-US" sz="2400" dirty="0"/>
              <a:t> </a:t>
            </a:r>
            <a:r>
              <a:rPr lang="en-US" altLang="zh-CN" sz="2400" dirty="0"/>
              <a:t>and</a:t>
            </a:r>
            <a:r>
              <a:rPr lang="zh-CN" altLang="en-US" sz="2400" dirty="0"/>
              <a:t> </a:t>
            </a:r>
            <a:r>
              <a:rPr lang="en-US" altLang="zh-CN" sz="2400" dirty="0"/>
              <a:t>poof</a:t>
            </a:r>
            <a:r>
              <a:rPr lang="zh-CN" altLang="en-US" sz="2400" dirty="0"/>
              <a:t> </a:t>
            </a:r>
            <a:r>
              <a:rPr lang="en-US" altLang="zh-CN" sz="2400" dirty="0"/>
              <a:t>of</a:t>
            </a:r>
            <a:r>
              <a:rPr lang="zh-CN" altLang="en-US" sz="2400" dirty="0"/>
              <a:t> </a:t>
            </a:r>
            <a:r>
              <a:rPr lang="en-US" altLang="zh-CN" sz="2400" dirty="0"/>
              <a:t>correctness</a:t>
            </a:r>
            <a:endParaRPr lang="en-US" sz="2400" dirty="0"/>
          </a:p>
          <a:p>
            <a:pPr lvl="3"/>
            <a:r>
              <a:rPr lang="en-US" sz="2400" dirty="0"/>
              <a:t>Year 2: </a:t>
            </a:r>
            <a:r>
              <a:rPr lang="en-US" altLang="zh-CN" sz="2400" dirty="0"/>
              <a:t>Develop</a:t>
            </a:r>
            <a:r>
              <a:rPr lang="zh-CN" altLang="en-US" sz="2400" dirty="0"/>
              <a:t> </a:t>
            </a:r>
            <a:r>
              <a:rPr lang="en-US" altLang="zh-CN" sz="2400" dirty="0"/>
              <a:t>of</a:t>
            </a:r>
            <a:r>
              <a:rPr lang="zh-CN" altLang="en-US" sz="2400" dirty="0"/>
              <a:t> </a:t>
            </a:r>
            <a:r>
              <a:rPr lang="en-US" altLang="zh-CN" sz="2400" dirty="0"/>
              <a:t>encoding/decoding</a:t>
            </a:r>
            <a:r>
              <a:rPr lang="zh-CN" altLang="en-US" sz="2400" dirty="0"/>
              <a:t> </a:t>
            </a:r>
            <a:r>
              <a:rPr lang="en-US" altLang="zh-CN" sz="2400" dirty="0"/>
              <a:t>algorithm</a:t>
            </a:r>
            <a:endParaRPr lang="en-US" sz="2400" dirty="0"/>
          </a:p>
          <a:p>
            <a:pPr lvl="5"/>
            <a:r>
              <a:rPr lang="en-US" sz="2400" dirty="0"/>
              <a:t>Task demonstration and evaluation</a:t>
            </a:r>
          </a:p>
          <a:p>
            <a:pPr lvl="2"/>
            <a:r>
              <a:rPr lang="en-US" sz="2400" dirty="0"/>
              <a:t>Estimated cost</a:t>
            </a:r>
          </a:p>
          <a:p>
            <a:pPr lvl="3"/>
            <a:r>
              <a:rPr lang="en-US" sz="2400" dirty="0"/>
              <a:t>$</a:t>
            </a:r>
            <a:r>
              <a:rPr lang="en-US" altLang="zh-CN" sz="2400" dirty="0"/>
              <a:t>1</a:t>
            </a:r>
            <a:r>
              <a:rPr lang="en-US" sz="2400" dirty="0"/>
              <a:t>5K materials/equipment; $</a:t>
            </a:r>
            <a:r>
              <a:rPr lang="en-US" altLang="zh-CN" sz="2400" dirty="0"/>
              <a:t>7</a:t>
            </a:r>
            <a:r>
              <a:rPr lang="en-US" sz="2400" dirty="0"/>
              <a:t>0K labor (PI, </a:t>
            </a:r>
            <a:r>
              <a:rPr lang="en-US" altLang="zh-CN" sz="2400" dirty="0" err="1"/>
              <a:t>PostDoc</a:t>
            </a:r>
            <a:r>
              <a:rPr lang="en-US" sz="2400" dirty="0"/>
              <a:t>)</a:t>
            </a:r>
          </a:p>
          <a:p>
            <a:pPr lvl="3"/>
            <a:r>
              <a:rPr lang="en-US" sz="2400" dirty="0"/>
              <a:t>TOTAL: $85K</a:t>
            </a:r>
          </a:p>
        </p:txBody>
      </p:sp>
    </p:spTree>
    <p:extLst>
      <p:ext uri="{BB962C8B-B14F-4D97-AF65-F5344CB8AC3E}">
        <p14:creationId xmlns:p14="http://schemas.microsoft.com/office/powerpoint/2010/main" val="102134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507" y="623172"/>
            <a:ext cx="8529936" cy="790149"/>
          </a:xfrm>
        </p:spPr>
        <p:txBody>
          <a:bodyPr>
            <a:normAutofit fontScale="90000"/>
          </a:bodyPr>
          <a:lstStyle/>
          <a:p>
            <a:r>
              <a:rPr lang="en-US"/>
              <a:t>Impact of work proposed or already performed </a:t>
            </a:r>
          </a:p>
        </p:txBody>
      </p:sp>
      <p:sp>
        <p:nvSpPr>
          <p:cNvPr id="3" name="Content Placeholder 2"/>
          <p:cNvSpPr>
            <a:spLocks noGrp="1"/>
          </p:cNvSpPr>
          <p:nvPr>
            <p:ph idx="1"/>
          </p:nvPr>
        </p:nvSpPr>
        <p:spPr/>
        <p:txBody>
          <a:bodyPr/>
          <a:lstStyle/>
          <a:p>
            <a:r>
              <a:rPr lang="en-US" altLang="zh-CN" sz="2800" dirty="0"/>
              <a:t>L</a:t>
            </a:r>
            <a:r>
              <a:rPr lang="en-US" sz="2800" dirty="0"/>
              <a:t>owest density</a:t>
            </a:r>
            <a:r>
              <a:rPr lang="zh-CN" altLang="en-US" sz="2800" dirty="0"/>
              <a:t> </a:t>
            </a:r>
            <a:r>
              <a:rPr lang="en-US" altLang="zh-CN" sz="2800" dirty="0"/>
              <a:t>MDS</a:t>
            </a:r>
            <a:r>
              <a:rPr lang="en-US" sz="2800" dirty="0"/>
              <a:t> array codes of distance 3</a:t>
            </a:r>
            <a:r>
              <a:rPr lang="zh-CN" altLang="en-US" sz="2800" dirty="0"/>
              <a:t> </a:t>
            </a:r>
            <a:r>
              <a:rPr lang="en-US" altLang="zh-CN" sz="2800" dirty="0"/>
              <a:t>(IEEE</a:t>
            </a:r>
            <a:r>
              <a:rPr lang="zh-CN" altLang="en-US" sz="2800" dirty="0"/>
              <a:t> </a:t>
            </a:r>
            <a:r>
              <a:rPr lang="en-US" altLang="zh-CN" sz="2800" dirty="0"/>
              <a:t>Communications</a:t>
            </a:r>
            <a:r>
              <a:rPr lang="zh-CN" altLang="en-US" sz="2800" dirty="0"/>
              <a:t> </a:t>
            </a:r>
            <a:r>
              <a:rPr lang="en-US" altLang="zh-CN" sz="2800" dirty="0"/>
              <a:t>Letters,</a:t>
            </a:r>
            <a:r>
              <a:rPr lang="zh-CN" altLang="en-US" sz="2800" dirty="0"/>
              <a:t> </a:t>
            </a:r>
            <a:r>
              <a:rPr lang="en-US" altLang="zh-CN" sz="2800" dirty="0"/>
              <a:t>2015)</a:t>
            </a:r>
            <a:endParaRPr lang="en-US" sz="2800" dirty="0"/>
          </a:p>
          <a:p>
            <a:r>
              <a:rPr lang="en-US" altLang="zh-CN" sz="2800" dirty="0"/>
              <a:t>A</a:t>
            </a:r>
            <a:r>
              <a:rPr lang="en-US" sz="2800" dirty="0"/>
              <a:t>n improved decoding algorithm for generalized RDP codes</a:t>
            </a:r>
            <a:r>
              <a:rPr lang="zh-CN" altLang="en-US" sz="2800" dirty="0"/>
              <a:t> </a:t>
            </a:r>
            <a:r>
              <a:rPr lang="en-US" altLang="zh-CN" sz="2800" dirty="0"/>
              <a:t>(IEEE</a:t>
            </a:r>
            <a:r>
              <a:rPr lang="zh-CN" altLang="en-US" sz="2800" dirty="0"/>
              <a:t> </a:t>
            </a:r>
            <a:r>
              <a:rPr lang="en-US" altLang="zh-CN" sz="2800" dirty="0"/>
              <a:t>Communications</a:t>
            </a:r>
            <a:r>
              <a:rPr lang="zh-CN" altLang="en-US" sz="2800" dirty="0"/>
              <a:t> </a:t>
            </a:r>
            <a:r>
              <a:rPr lang="en-US" altLang="zh-CN" sz="2800" dirty="0"/>
              <a:t>Letters,</a:t>
            </a:r>
            <a:r>
              <a:rPr lang="zh-CN" altLang="en-US" sz="2800" dirty="0"/>
              <a:t> </a:t>
            </a:r>
            <a:r>
              <a:rPr lang="en-US" altLang="zh-CN" sz="2800" dirty="0"/>
              <a:t>2016)</a:t>
            </a:r>
            <a:endParaRPr lang="en-US" sz="2800" dirty="0"/>
          </a:p>
          <a:p>
            <a:r>
              <a:rPr lang="en-US" sz="2800" dirty="0"/>
              <a:t>XI-Code: </a:t>
            </a:r>
            <a:r>
              <a:rPr lang="en-US" altLang="zh-CN" sz="2800" dirty="0"/>
              <a:t>A</a:t>
            </a:r>
            <a:r>
              <a:rPr lang="zh-CN" altLang="en-US" sz="2800" dirty="0"/>
              <a:t> </a:t>
            </a:r>
            <a:r>
              <a:rPr lang="en-US" altLang="zh-CN" sz="2800" dirty="0"/>
              <a:t>practical</a:t>
            </a:r>
            <a:r>
              <a:rPr lang="zh-CN" altLang="en-US" sz="2800" dirty="0"/>
              <a:t> </a:t>
            </a:r>
            <a:r>
              <a:rPr lang="en-US" altLang="zh-CN" sz="2800" dirty="0"/>
              <a:t>family</a:t>
            </a:r>
            <a:r>
              <a:rPr lang="zh-CN" altLang="en-US" sz="2800" dirty="0"/>
              <a:t> </a:t>
            </a:r>
            <a:r>
              <a:rPr lang="en-US" altLang="zh-CN" sz="2800" dirty="0"/>
              <a:t>of</a:t>
            </a:r>
            <a:r>
              <a:rPr lang="zh-CN" altLang="en-US" sz="2800" dirty="0"/>
              <a:t> </a:t>
            </a:r>
            <a:r>
              <a:rPr lang="en-US" sz="2800" dirty="0"/>
              <a:t>lowest density</a:t>
            </a:r>
            <a:r>
              <a:rPr lang="zh-CN" altLang="en-US" sz="2800" dirty="0"/>
              <a:t> </a:t>
            </a:r>
            <a:r>
              <a:rPr lang="en-US" altLang="zh-CN" sz="2800" dirty="0"/>
              <a:t>MDS</a:t>
            </a:r>
            <a:r>
              <a:rPr lang="en-US" sz="2800" dirty="0"/>
              <a:t> array codes of distance 4</a:t>
            </a:r>
            <a:r>
              <a:rPr lang="zh-CN" altLang="en-US" sz="2800" dirty="0"/>
              <a:t> </a:t>
            </a:r>
            <a:r>
              <a:rPr lang="en-US" altLang="zh-CN" sz="2800" dirty="0"/>
              <a:t>(IEEE</a:t>
            </a:r>
            <a:r>
              <a:rPr lang="zh-CN" altLang="en-US" sz="2800" dirty="0"/>
              <a:t> </a:t>
            </a:r>
            <a:r>
              <a:rPr lang="en-US" altLang="zh-CN" sz="2800" dirty="0"/>
              <a:t>Transactions</a:t>
            </a:r>
            <a:r>
              <a:rPr lang="zh-CN" altLang="en-US" sz="2800" dirty="0"/>
              <a:t> </a:t>
            </a:r>
            <a:r>
              <a:rPr lang="en-US" altLang="zh-CN" sz="2800" dirty="0"/>
              <a:t>on</a:t>
            </a:r>
            <a:r>
              <a:rPr lang="zh-CN" altLang="en-US" sz="2800" dirty="0"/>
              <a:t> </a:t>
            </a:r>
            <a:r>
              <a:rPr lang="en-US" altLang="zh-CN" sz="2800" dirty="0"/>
              <a:t>Communications,</a:t>
            </a:r>
            <a:r>
              <a:rPr lang="zh-CN" altLang="en-US" sz="2800" dirty="0"/>
              <a:t> </a:t>
            </a:r>
            <a:r>
              <a:rPr lang="en-US" altLang="zh-CN" sz="2800" dirty="0"/>
              <a:t>2016)</a:t>
            </a:r>
            <a:r>
              <a:rPr lang="zh-CN" altLang="en-US" sz="2800" dirty="0"/>
              <a:t> </a:t>
            </a:r>
            <a:endParaRPr lang="en-US" altLang="zh-CN" sz="2800" dirty="0"/>
          </a:p>
          <a:p>
            <a:r>
              <a:rPr lang="en-US" altLang="zh-CN" sz="2800" dirty="0"/>
              <a:t>Efficient</a:t>
            </a:r>
            <a:r>
              <a:rPr lang="zh-CN" altLang="en-US" sz="2800" dirty="0"/>
              <a:t> </a:t>
            </a:r>
            <a:r>
              <a:rPr lang="en-US" sz="2800" dirty="0"/>
              <a:t>lowest density</a:t>
            </a:r>
            <a:r>
              <a:rPr lang="zh-CN" altLang="en-US" sz="2800" dirty="0"/>
              <a:t> </a:t>
            </a:r>
            <a:r>
              <a:rPr lang="en-US" altLang="zh-CN" sz="2800" dirty="0"/>
              <a:t>MDS</a:t>
            </a:r>
            <a:r>
              <a:rPr lang="en-US" sz="2800" dirty="0"/>
              <a:t> array codes of distance 4</a:t>
            </a:r>
            <a:r>
              <a:rPr lang="zh-CN" altLang="en-US" sz="2800" dirty="0"/>
              <a:t> </a:t>
            </a:r>
            <a:r>
              <a:rPr lang="en-US" altLang="zh-CN" sz="2800" dirty="0"/>
              <a:t>(IEEE</a:t>
            </a:r>
            <a:r>
              <a:rPr lang="zh-CN" altLang="en-US" sz="2800" dirty="0"/>
              <a:t> </a:t>
            </a:r>
            <a:r>
              <a:rPr lang="en-US" altLang="zh-CN" sz="2800" dirty="0"/>
              <a:t>International</a:t>
            </a:r>
            <a:r>
              <a:rPr lang="zh-CN" altLang="en-US" sz="2800" dirty="0"/>
              <a:t> </a:t>
            </a:r>
            <a:r>
              <a:rPr lang="en-US" altLang="zh-CN" sz="2800" dirty="0" err="1"/>
              <a:t>Symp</a:t>
            </a:r>
            <a:r>
              <a:rPr lang="en-US" altLang="zh-CN" sz="2800" dirty="0"/>
              <a:t>.</a:t>
            </a:r>
            <a:r>
              <a:rPr lang="zh-CN" altLang="en-US" sz="2800" dirty="0"/>
              <a:t> </a:t>
            </a:r>
            <a:r>
              <a:rPr lang="en-US" altLang="zh-CN" sz="2800" dirty="0"/>
              <a:t>on</a:t>
            </a:r>
            <a:r>
              <a:rPr lang="zh-CN" altLang="en-US" sz="2800" dirty="0"/>
              <a:t> </a:t>
            </a:r>
            <a:r>
              <a:rPr lang="en-US" altLang="zh-CN" sz="2800" dirty="0"/>
              <a:t>Info.</a:t>
            </a:r>
            <a:r>
              <a:rPr lang="zh-CN" altLang="en-US" sz="2800" dirty="0"/>
              <a:t> </a:t>
            </a:r>
            <a:r>
              <a:rPr lang="en-US" altLang="zh-CN" sz="2800" dirty="0"/>
              <a:t>Theory,</a:t>
            </a:r>
            <a:r>
              <a:rPr lang="zh-CN" altLang="en-US" sz="2800" dirty="0"/>
              <a:t> </a:t>
            </a:r>
            <a:r>
              <a:rPr lang="en-US" altLang="zh-CN" sz="2800" dirty="0"/>
              <a:t>2017)</a:t>
            </a:r>
            <a:endParaRPr lang="en-US" sz="2800" dirty="0"/>
          </a:p>
        </p:txBody>
      </p:sp>
    </p:spTree>
    <p:extLst>
      <p:ext uri="{BB962C8B-B14F-4D97-AF65-F5344CB8AC3E}">
        <p14:creationId xmlns:p14="http://schemas.microsoft.com/office/powerpoint/2010/main" val="10883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5978</TotalTime>
  <Words>1003</Words>
  <Application>Microsoft Office PowerPoint</Application>
  <PresentationFormat>On-screen Show (4:3)</PresentationFormat>
  <Paragraphs>84</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宋体</vt:lpstr>
      <vt:lpstr>Arial</vt:lpstr>
      <vt:lpstr>Calibri</vt:lpstr>
      <vt:lpstr>Cambria Math</vt:lpstr>
      <vt:lpstr>Office Theme</vt:lpstr>
      <vt:lpstr>Efficient MDS Array Codes for Enhancing Reliability of Large-scale Storage Systems</vt:lpstr>
      <vt:lpstr>The Problem, Need and Industrial Relevance</vt:lpstr>
      <vt:lpstr>The Problem, Need and Industrial Relevance</vt:lpstr>
      <vt:lpstr>Project Goals and Objectives</vt:lpstr>
      <vt:lpstr>Project Goals and Objectives</vt:lpstr>
      <vt:lpstr>Research Methods and Novelty of Approach </vt:lpstr>
      <vt:lpstr>Expected Outcomes and Deliverables </vt:lpstr>
      <vt:lpstr>Project Timeframe and Budget</vt:lpstr>
      <vt:lpstr>Impact of work proposed or already performed </vt:lpstr>
      <vt:lpstr>Closing remarks - benefits and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Earnest, Amanda</dc:creator>
  <cp:lastModifiedBy>Meaghan Harraghy</cp:lastModifiedBy>
  <cp:revision>222</cp:revision>
  <dcterms:created xsi:type="dcterms:W3CDTF">2012-06-28T21:20:35Z</dcterms:created>
  <dcterms:modified xsi:type="dcterms:W3CDTF">2018-01-17T18:14:22Z</dcterms:modified>
</cp:coreProperties>
</file>